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0" r:id="rId4"/>
    <p:sldId id="271" r:id="rId5"/>
    <p:sldId id="260" r:id="rId6"/>
    <p:sldId id="272" r:id="rId7"/>
    <p:sldId id="273" r:id="rId8"/>
    <p:sldId id="276" r:id="rId9"/>
    <p:sldId id="258" r:id="rId10"/>
    <p:sldId id="261" r:id="rId11"/>
    <p:sldId id="269" r:id="rId12"/>
    <p:sldId id="259" r:id="rId13"/>
    <p:sldId id="262" r:id="rId14"/>
    <p:sldId id="277" r:id="rId15"/>
    <p:sldId id="263" r:id="rId16"/>
    <p:sldId id="275" r:id="rId17"/>
    <p:sldId id="278"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060" autoAdjust="0"/>
  </p:normalViewPr>
  <p:slideViewPr>
    <p:cSldViewPr>
      <p:cViewPr varScale="1">
        <p:scale>
          <a:sx n="68" d="100"/>
          <a:sy n="68" d="100"/>
        </p:scale>
        <p:origin x="-144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S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SG"/>
          </a:p>
        </p:txBody>
      </p:sp>
      <p:sp>
        <p:nvSpPr>
          <p:cNvPr id="4" name="Date Placeholder 3"/>
          <p:cNvSpPr>
            <a:spLocks noGrp="1"/>
          </p:cNvSpPr>
          <p:nvPr>
            <p:ph type="dt" sz="half" idx="10"/>
          </p:nvPr>
        </p:nvSpPr>
        <p:spPr/>
        <p:txBody>
          <a:bodyPr/>
          <a:lstStyle/>
          <a:p>
            <a:fld id="{28C7949E-2BC2-4F7B-993D-057DE3A61142}" type="datetimeFigureOut">
              <a:rPr lang="en-SG" smtClean="0"/>
              <a:t>18/3/2011</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0A8A7004-EA7E-4FA1-B92D-826F1FAD6DB2}" type="slidenum">
              <a:rPr lang="en-SG" smtClean="0"/>
              <a:t>‹#›</a:t>
            </a:fld>
            <a:endParaRPr lang="en-SG"/>
          </a:p>
        </p:txBody>
      </p:sp>
    </p:spTree>
    <p:extLst>
      <p:ext uri="{BB962C8B-B14F-4D97-AF65-F5344CB8AC3E}">
        <p14:creationId xmlns:p14="http://schemas.microsoft.com/office/powerpoint/2010/main" val="30133538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p:txBody>
          <a:bodyPr/>
          <a:lstStyle/>
          <a:p>
            <a:fld id="{28C7949E-2BC2-4F7B-993D-057DE3A61142}" type="datetimeFigureOut">
              <a:rPr lang="en-SG" smtClean="0"/>
              <a:t>18/3/2011</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0A8A7004-EA7E-4FA1-B92D-826F1FAD6DB2}" type="slidenum">
              <a:rPr lang="en-SG" smtClean="0"/>
              <a:t>‹#›</a:t>
            </a:fld>
            <a:endParaRPr lang="en-SG"/>
          </a:p>
        </p:txBody>
      </p:sp>
    </p:spTree>
    <p:extLst>
      <p:ext uri="{BB962C8B-B14F-4D97-AF65-F5344CB8AC3E}">
        <p14:creationId xmlns:p14="http://schemas.microsoft.com/office/powerpoint/2010/main" val="2754618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S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p:txBody>
          <a:bodyPr/>
          <a:lstStyle/>
          <a:p>
            <a:fld id="{28C7949E-2BC2-4F7B-993D-057DE3A61142}" type="datetimeFigureOut">
              <a:rPr lang="en-SG" smtClean="0"/>
              <a:t>18/3/2011</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0A8A7004-EA7E-4FA1-B92D-826F1FAD6DB2}" type="slidenum">
              <a:rPr lang="en-SG" smtClean="0"/>
              <a:t>‹#›</a:t>
            </a:fld>
            <a:endParaRPr lang="en-SG"/>
          </a:p>
        </p:txBody>
      </p:sp>
    </p:spTree>
    <p:extLst>
      <p:ext uri="{BB962C8B-B14F-4D97-AF65-F5344CB8AC3E}">
        <p14:creationId xmlns:p14="http://schemas.microsoft.com/office/powerpoint/2010/main" val="4099313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p:txBody>
          <a:bodyPr/>
          <a:lstStyle/>
          <a:p>
            <a:fld id="{28C7949E-2BC2-4F7B-993D-057DE3A61142}" type="datetimeFigureOut">
              <a:rPr lang="en-SG" smtClean="0"/>
              <a:t>18/3/2011</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0A8A7004-EA7E-4FA1-B92D-826F1FAD6DB2}" type="slidenum">
              <a:rPr lang="en-SG" smtClean="0"/>
              <a:t>‹#›</a:t>
            </a:fld>
            <a:endParaRPr lang="en-SG"/>
          </a:p>
        </p:txBody>
      </p:sp>
    </p:spTree>
    <p:extLst>
      <p:ext uri="{BB962C8B-B14F-4D97-AF65-F5344CB8AC3E}">
        <p14:creationId xmlns:p14="http://schemas.microsoft.com/office/powerpoint/2010/main" val="2415533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S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C7949E-2BC2-4F7B-993D-057DE3A61142}" type="datetimeFigureOut">
              <a:rPr lang="en-SG" smtClean="0"/>
              <a:t>18/3/2011</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0A8A7004-EA7E-4FA1-B92D-826F1FAD6DB2}" type="slidenum">
              <a:rPr lang="en-SG" smtClean="0"/>
              <a:t>‹#›</a:t>
            </a:fld>
            <a:endParaRPr lang="en-SG"/>
          </a:p>
        </p:txBody>
      </p:sp>
    </p:spTree>
    <p:extLst>
      <p:ext uri="{BB962C8B-B14F-4D97-AF65-F5344CB8AC3E}">
        <p14:creationId xmlns:p14="http://schemas.microsoft.com/office/powerpoint/2010/main" val="3802112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5" name="Date Placeholder 4"/>
          <p:cNvSpPr>
            <a:spLocks noGrp="1"/>
          </p:cNvSpPr>
          <p:nvPr>
            <p:ph type="dt" sz="half" idx="10"/>
          </p:nvPr>
        </p:nvSpPr>
        <p:spPr/>
        <p:txBody>
          <a:bodyPr/>
          <a:lstStyle/>
          <a:p>
            <a:fld id="{28C7949E-2BC2-4F7B-993D-057DE3A61142}" type="datetimeFigureOut">
              <a:rPr lang="en-SG" smtClean="0"/>
              <a:t>18/3/2011</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0A8A7004-EA7E-4FA1-B92D-826F1FAD6DB2}" type="slidenum">
              <a:rPr lang="en-SG" smtClean="0"/>
              <a:t>‹#›</a:t>
            </a:fld>
            <a:endParaRPr lang="en-SG"/>
          </a:p>
        </p:txBody>
      </p:sp>
    </p:spTree>
    <p:extLst>
      <p:ext uri="{BB962C8B-B14F-4D97-AF65-F5344CB8AC3E}">
        <p14:creationId xmlns:p14="http://schemas.microsoft.com/office/powerpoint/2010/main" val="195004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S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7" name="Date Placeholder 6"/>
          <p:cNvSpPr>
            <a:spLocks noGrp="1"/>
          </p:cNvSpPr>
          <p:nvPr>
            <p:ph type="dt" sz="half" idx="10"/>
          </p:nvPr>
        </p:nvSpPr>
        <p:spPr/>
        <p:txBody>
          <a:bodyPr/>
          <a:lstStyle/>
          <a:p>
            <a:fld id="{28C7949E-2BC2-4F7B-993D-057DE3A61142}" type="datetimeFigureOut">
              <a:rPr lang="en-SG" smtClean="0"/>
              <a:t>18/3/2011</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0A8A7004-EA7E-4FA1-B92D-826F1FAD6DB2}" type="slidenum">
              <a:rPr lang="en-SG" smtClean="0"/>
              <a:t>‹#›</a:t>
            </a:fld>
            <a:endParaRPr lang="en-SG"/>
          </a:p>
        </p:txBody>
      </p:sp>
    </p:spTree>
    <p:extLst>
      <p:ext uri="{BB962C8B-B14F-4D97-AF65-F5344CB8AC3E}">
        <p14:creationId xmlns:p14="http://schemas.microsoft.com/office/powerpoint/2010/main" val="2263376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Date Placeholder 2"/>
          <p:cNvSpPr>
            <a:spLocks noGrp="1"/>
          </p:cNvSpPr>
          <p:nvPr>
            <p:ph type="dt" sz="half" idx="10"/>
          </p:nvPr>
        </p:nvSpPr>
        <p:spPr/>
        <p:txBody>
          <a:bodyPr/>
          <a:lstStyle/>
          <a:p>
            <a:fld id="{28C7949E-2BC2-4F7B-993D-057DE3A61142}" type="datetimeFigureOut">
              <a:rPr lang="en-SG" smtClean="0"/>
              <a:t>18/3/2011</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0A8A7004-EA7E-4FA1-B92D-826F1FAD6DB2}" type="slidenum">
              <a:rPr lang="en-SG" smtClean="0"/>
              <a:t>‹#›</a:t>
            </a:fld>
            <a:endParaRPr lang="en-SG"/>
          </a:p>
        </p:txBody>
      </p:sp>
    </p:spTree>
    <p:extLst>
      <p:ext uri="{BB962C8B-B14F-4D97-AF65-F5344CB8AC3E}">
        <p14:creationId xmlns:p14="http://schemas.microsoft.com/office/powerpoint/2010/main" val="1337649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C7949E-2BC2-4F7B-993D-057DE3A61142}" type="datetimeFigureOut">
              <a:rPr lang="en-SG" smtClean="0"/>
              <a:t>18/3/2011</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0A8A7004-EA7E-4FA1-B92D-826F1FAD6DB2}" type="slidenum">
              <a:rPr lang="en-SG" smtClean="0"/>
              <a:t>‹#›</a:t>
            </a:fld>
            <a:endParaRPr lang="en-SG"/>
          </a:p>
        </p:txBody>
      </p:sp>
    </p:spTree>
    <p:extLst>
      <p:ext uri="{BB962C8B-B14F-4D97-AF65-F5344CB8AC3E}">
        <p14:creationId xmlns:p14="http://schemas.microsoft.com/office/powerpoint/2010/main" val="3869498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S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C7949E-2BC2-4F7B-993D-057DE3A61142}" type="datetimeFigureOut">
              <a:rPr lang="en-SG" smtClean="0"/>
              <a:t>18/3/2011</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0A8A7004-EA7E-4FA1-B92D-826F1FAD6DB2}" type="slidenum">
              <a:rPr lang="en-SG" smtClean="0"/>
              <a:t>‹#›</a:t>
            </a:fld>
            <a:endParaRPr lang="en-SG"/>
          </a:p>
        </p:txBody>
      </p:sp>
    </p:spTree>
    <p:extLst>
      <p:ext uri="{BB962C8B-B14F-4D97-AF65-F5344CB8AC3E}">
        <p14:creationId xmlns:p14="http://schemas.microsoft.com/office/powerpoint/2010/main" val="2809858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S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C7949E-2BC2-4F7B-993D-057DE3A61142}" type="datetimeFigureOut">
              <a:rPr lang="en-SG" smtClean="0"/>
              <a:t>18/3/2011</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0A8A7004-EA7E-4FA1-B92D-826F1FAD6DB2}" type="slidenum">
              <a:rPr lang="en-SG" smtClean="0"/>
              <a:t>‹#›</a:t>
            </a:fld>
            <a:endParaRPr lang="en-SG"/>
          </a:p>
        </p:txBody>
      </p:sp>
    </p:spTree>
    <p:extLst>
      <p:ext uri="{BB962C8B-B14F-4D97-AF65-F5344CB8AC3E}">
        <p14:creationId xmlns:p14="http://schemas.microsoft.com/office/powerpoint/2010/main" val="1372406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SG"/>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C7949E-2BC2-4F7B-993D-057DE3A61142}" type="datetimeFigureOut">
              <a:rPr lang="en-SG" smtClean="0"/>
              <a:t>18/3/2011</a:t>
            </a:fld>
            <a:endParaRPr lang="en-SG"/>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8A7004-EA7E-4FA1-B92D-826F1FAD6DB2}" type="slidenum">
              <a:rPr lang="en-SG" smtClean="0"/>
              <a:t>‹#›</a:t>
            </a:fld>
            <a:endParaRPr lang="en-SG"/>
          </a:p>
        </p:txBody>
      </p:sp>
    </p:spTree>
    <p:extLst>
      <p:ext uri="{BB962C8B-B14F-4D97-AF65-F5344CB8AC3E}">
        <p14:creationId xmlns:p14="http://schemas.microsoft.com/office/powerpoint/2010/main" val="36219578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img.labnol.org/di/ipad_start_screen.jp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45"/>
            <a:ext cx="9161124" cy="687084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23528" y="1299196"/>
            <a:ext cx="1656184" cy="369332"/>
          </a:xfrm>
          <a:prstGeom prst="rect">
            <a:avLst/>
          </a:prstGeom>
          <a:solidFill>
            <a:schemeClr val="bg1"/>
          </a:solidFill>
        </p:spPr>
        <p:txBody>
          <a:bodyPr wrap="square" rtlCol="0">
            <a:spAutoFit/>
          </a:bodyPr>
          <a:lstStyle/>
          <a:p>
            <a:r>
              <a:rPr lang="en-US" dirty="0" smtClean="0">
                <a:latin typeface="Algerian" pitchFamily="82" charset="0"/>
              </a:rPr>
              <a:t>Determining</a:t>
            </a:r>
            <a:endParaRPr lang="en-SG" dirty="0">
              <a:latin typeface="Algerian" pitchFamily="82" charset="0"/>
            </a:endParaRPr>
          </a:p>
        </p:txBody>
      </p:sp>
      <p:sp>
        <p:nvSpPr>
          <p:cNvPr id="5" name="TextBox 4"/>
          <p:cNvSpPr txBox="1"/>
          <p:nvPr/>
        </p:nvSpPr>
        <p:spPr>
          <a:xfrm>
            <a:off x="2339752" y="1303707"/>
            <a:ext cx="1224136" cy="369332"/>
          </a:xfrm>
          <a:prstGeom prst="rect">
            <a:avLst/>
          </a:prstGeom>
          <a:solidFill>
            <a:schemeClr val="bg1"/>
          </a:solidFill>
        </p:spPr>
        <p:txBody>
          <a:bodyPr wrap="square" rtlCol="0">
            <a:spAutoFit/>
          </a:bodyPr>
          <a:lstStyle/>
          <a:p>
            <a:r>
              <a:rPr lang="en-US" dirty="0" smtClean="0">
                <a:latin typeface="Algerian" pitchFamily="82" charset="0"/>
              </a:rPr>
              <a:t>Demand,</a:t>
            </a:r>
            <a:endParaRPr lang="en-SG" dirty="0">
              <a:latin typeface="Algerian" pitchFamily="82" charset="0"/>
            </a:endParaRPr>
          </a:p>
        </p:txBody>
      </p:sp>
      <p:sp>
        <p:nvSpPr>
          <p:cNvPr id="6" name="TextBox 5"/>
          <p:cNvSpPr txBox="1"/>
          <p:nvPr/>
        </p:nvSpPr>
        <p:spPr>
          <a:xfrm>
            <a:off x="4095386" y="1279980"/>
            <a:ext cx="1052678" cy="369332"/>
          </a:xfrm>
          <a:prstGeom prst="rect">
            <a:avLst/>
          </a:prstGeom>
          <a:solidFill>
            <a:schemeClr val="bg1"/>
          </a:solidFill>
        </p:spPr>
        <p:txBody>
          <a:bodyPr wrap="square" rtlCol="0">
            <a:spAutoFit/>
          </a:bodyPr>
          <a:lstStyle/>
          <a:p>
            <a:r>
              <a:rPr lang="en-US" dirty="0" smtClean="0">
                <a:latin typeface="Algerian" pitchFamily="82" charset="0"/>
              </a:rPr>
              <a:t>Supply</a:t>
            </a:r>
            <a:endParaRPr lang="en-SG" dirty="0">
              <a:latin typeface="Algerian" pitchFamily="82" charset="0"/>
            </a:endParaRPr>
          </a:p>
        </p:txBody>
      </p:sp>
      <p:sp>
        <p:nvSpPr>
          <p:cNvPr id="7" name="TextBox 6"/>
          <p:cNvSpPr txBox="1"/>
          <p:nvPr/>
        </p:nvSpPr>
        <p:spPr>
          <a:xfrm>
            <a:off x="5868144" y="1279980"/>
            <a:ext cx="849631" cy="369332"/>
          </a:xfrm>
          <a:prstGeom prst="rect">
            <a:avLst/>
          </a:prstGeom>
          <a:solidFill>
            <a:schemeClr val="bg1"/>
          </a:solidFill>
        </p:spPr>
        <p:txBody>
          <a:bodyPr wrap="square" rtlCol="0">
            <a:spAutoFit/>
          </a:bodyPr>
          <a:lstStyle/>
          <a:p>
            <a:r>
              <a:rPr lang="en-US" dirty="0" smtClean="0">
                <a:latin typeface="Algerian" pitchFamily="82" charset="0"/>
              </a:rPr>
              <a:t>and</a:t>
            </a:r>
            <a:endParaRPr lang="en-SG" dirty="0">
              <a:latin typeface="Algerian" pitchFamily="82" charset="0"/>
            </a:endParaRPr>
          </a:p>
        </p:txBody>
      </p:sp>
      <p:sp>
        <p:nvSpPr>
          <p:cNvPr id="8" name="TextBox 7"/>
          <p:cNvSpPr txBox="1"/>
          <p:nvPr/>
        </p:nvSpPr>
        <p:spPr>
          <a:xfrm>
            <a:off x="7236296" y="1322923"/>
            <a:ext cx="1656184" cy="369332"/>
          </a:xfrm>
          <a:prstGeom prst="rect">
            <a:avLst/>
          </a:prstGeom>
          <a:solidFill>
            <a:schemeClr val="bg1"/>
          </a:solidFill>
        </p:spPr>
        <p:txBody>
          <a:bodyPr wrap="square" rtlCol="0">
            <a:spAutoFit/>
          </a:bodyPr>
          <a:lstStyle/>
          <a:p>
            <a:r>
              <a:rPr lang="en-US" dirty="0" smtClean="0">
                <a:latin typeface="Algerian" pitchFamily="82" charset="0"/>
              </a:rPr>
              <a:t>Equilibrium</a:t>
            </a:r>
            <a:endParaRPr lang="en-SG" dirty="0">
              <a:latin typeface="Algerian" pitchFamily="82" charset="0"/>
            </a:endParaRPr>
          </a:p>
        </p:txBody>
      </p:sp>
      <p:sp>
        <p:nvSpPr>
          <p:cNvPr id="9" name="TextBox 8"/>
          <p:cNvSpPr txBox="1"/>
          <p:nvPr/>
        </p:nvSpPr>
        <p:spPr>
          <a:xfrm>
            <a:off x="395536" y="2348879"/>
            <a:ext cx="9073008" cy="523220"/>
          </a:xfrm>
          <a:prstGeom prst="rect">
            <a:avLst/>
          </a:prstGeom>
          <a:noFill/>
        </p:spPr>
        <p:txBody>
          <a:bodyPr wrap="square" rtlCol="0">
            <a:spAutoFit/>
          </a:bodyPr>
          <a:lstStyle/>
          <a:p>
            <a:r>
              <a:rPr lang="en-US" sz="2800" b="1" i="1" dirty="0" smtClean="0">
                <a:solidFill>
                  <a:schemeClr val="bg1"/>
                </a:solidFill>
                <a:effectLst>
                  <a:outerShdw blurRad="38100" dist="38100" dir="2700000" algn="tl">
                    <a:srgbClr val="000000">
                      <a:alpha val="43137"/>
                    </a:srgbClr>
                  </a:outerShdw>
                </a:effectLst>
                <a:latin typeface="Broadway" pitchFamily="82" charset="0"/>
              </a:rPr>
              <a:t>Case           Study         on             the           </a:t>
            </a:r>
            <a:r>
              <a:rPr lang="en-US" sz="2800" b="1" i="1" dirty="0" err="1" smtClean="0">
                <a:solidFill>
                  <a:schemeClr val="bg1"/>
                </a:solidFill>
                <a:effectLst>
                  <a:outerShdw blurRad="38100" dist="38100" dir="2700000" algn="tl">
                    <a:srgbClr val="000000">
                      <a:alpha val="43137"/>
                    </a:srgbClr>
                  </a:outerShdw>
                </a:effectLst>
                <a:latin typeface="Broadway" pitchFamily="82" charset="0"/>
              </a:rPr>
              <a:t>Ipad</a:t>
            </a:r>
            <a:endParaRPr lang="en-SG" sz="2800" b="1" i="1" dirty="0">
              <a:solidFill>
                <a:schemeClr val="bg1"/>
              </a:solidFill>
              <a:effectLst>
                <a:outerShdw blurRad="38100" dist="38100" dir="2700000" algn="tl">
                  <a:srgbClr val="000000">
                    <a:alpha val="43137"/>
                  </a:srgbClr>
                </a:outerShdw>
              </a:effectLst>
              <a:latin typeface="Broadway" pitchFamily="82" charset="0"/>
            </a:endParaRPr>
          </a:p>
        </p:txBody>
      </p:sp>
      <p:sp>
        <p:nvSpPr>
          <p:cNvPr id="11" name="TextBox 10"/>
          <p:cNvSpPr txBox="1"/>
          <p:nvPr/>
        </p:nvSpPr>
        <p:spPr>
          <a:xfrm>
            <a:off x="0" y="3810526"/>
            <a:ext cx="9161124" cy="338554"/>
          </a:xfrm>
          <a:prstGeom prst="rect">
            <a:avLst/>
          </a:prstGeom>
          <a:solidFill>
            <a:schemeClr val="tx1"/>
          </a:solidFill>
        </p:spPr>
        <p:txBody>
          <a:bodyPr wrap="square" rtlCol="0">
            <a:spAutoFit/>
          </a:bodyPr>
          <a:lstStyle/>
          <a:p>
            <a:r>
              <a:rPr lang="en-US" sz="1600" dirty="0" smtClean="0">
                <a:solidFill>
                  <a:schemeClr val="bg1"/>
                </a:solidFill>
                <a:latin typeface="Goudy Stout" pitchFamily="18" charset="0"/>
              </a:rPr>
              <a:t>   </a:t>
            </a:r>
            <a:r>
              <a:rPr lang="en-US" sz="1400" dirty="0" err="1" smtClean="0">
                <a:solidFill>
                  <a:schemeClr val="bg1"/>
                </a:solidFill>
                <a:latin typeface="Goudy Stout" pitchFamily="18" charset="0"/>
              </a:rPr>
              <a:t>Afini</a:t>
            </a:r>
            <a:r>
              <a:rPr lang="en-US" sz="1400" dirty="0" smtClean="0">
                <a:solidFill>
                  <a:schemeClr val="bg1"/>
                </a:solidFill>
                <a:latin typeface="Goudy Stout" pitchFamily="18" charset="0"/>
              </a:rPr>
              <a:t>     Cassandra  Eunice      </a:t>
            </a:r>
            <a:r>
              <a:rPr lang="en-US" sz="1400" dirty="0" err="1" smtClean="0">
                <a:solidFill>
                  <a:schemeClr val="bg1"/>
                </a:solidFill>
                <a:latin typeface="Goudy Stout" pitchFamily="18" charset="0"/>
              </a:rPr>
              <a:t>Hui</a:t>
            </a:r>
            <a:r>
              <a:rPr lang="en-US" sz="1400" dirty="0" smtClean="0">
                <a:solidFill>
                  <a:schemeClr val="bg1"/>
                </a:solidFill>
                <a:latin typeface="Goudy Stout" pitchFamily="18" charset="0"/>
              </a:rPr>
              <a:t> Yen      Joel</a:t>
            </a:r>
            <a:endParaRPr lang="en-SG" sz="1400" dirty="0">
              <a:solidFill>
                <a:schemeClr val="bg1"/>
              </a:solidFill>
              <a:latin typeface="Goudy Stout" pitchFamily="18" charset="0"/>
            </a:endParaRPr>
          </a:p>
        </p:txBody>
      </p:sp>
      <p:sp>
        <p:nvSpPr>
          <p:cNvPr id="12" name="TextBox 11"/>
          <p:cNvSpPr txBox="1"/>
          <p:nvPr/>
        </p:nvSpPr>
        <p:spPr>
          <a:xfrm rot="163390">
            <a:off x="99644" y="4239222"/>
            <a:ext cx="3828985" cy="1446550"/>
          </a:xfrm>
          <a:prstGeom prst="rect">
            <a:avLst/>
          </a:prstGeom>
          <a:solidFill>
            <a:schemeClr val="bg1"/>
          </a:solidFill>
        </p:spPr>
        <p:txBody>
          <a:bodyPr wrap="square" rtlCol="0">
            <a:spAutoFit/>
          </a:bodyPr>
          <a:lstStyle/>
          <a:p>
            <a:r>
              <a:rPr lang="en-US" sz="4400" dirty="0" smtClean="0">
                <a:solidFill>
                  <a:srgbClr val="FF0000"/>
                </a:solidFill>
                <a:latin typeface="Forte" pitchFamily="66" charset="0"/>
              </a:rPr>
              <a:t>H1 Economics!!</a:t>
            </a:r>
            <a:endParaRPr lang="en-SG" sz="4400" dirty="0">
              <a:solidFill>
                <a:srgbClr val="FF0000"/>
              </a:solidFill>
              <a:latin typeface="Forte" pitchFamily="66" charset="0"/>
            </a:endParaRPr>
          </a:p>
        </p:txBody>
      </p:sp>
    </p:spTree>
    <p:extLst>
      <p:ext uri="{BB962C8B-B14F-4D97-AF65-F5344CB8AC3E}">
        <p14:creationId xmlns:p14="http://schemas.microsoft.com/office/powerpoint/2010/main" val="6563705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heel(1)">
                                      <p:cBhvr>
                                        <p:cTn id="47" dur="20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2" presetClass="emph" presetSubtype="0" fill="hold" grpId="0" nodeType="clickEffect">
                                  <p:stCondLst>
                                    <p:cond delay="0"/>
                                  </p:stCondLst>
                                  <p:childTnLst>
                                    <p:animRot by="120000">
                                      <p:cBhvr>
                                        <p:cTn id="51" dur="100" fill="hold">
                                          <p:stCondLst>
                                            <p:cond delay="0"/>
                                          </p:stCondLst>
                                        </p:cTn>
                                        <p:tgtEl>
                                          <p:spTgt spid="12"/>
                                        </p:tgtEl>
                                        <p:attrNameLst>
                                          <p:attrName>r</p:attrName>
                                        </p:attrNameLst>
                                      </p:cBhvr>
                                    </p:animRot>
                                    <p:animRot by="-240000">
                                      <p:cBhvr>
                                        <p:cTn id="52" dur="200" fill="hold">
                                          <p:stCondLst>
                                            <p:cond delay="200"/>
                                          </p:stCondLst>
                                        </p:cTn>
                                        <p:tgtEl>
                                          <p:spTgt spid="12"/>
                                        </p:tgtEl>
                                        <p:attrNameLst>
                                          <p:attrName>r</p:attrName>
                                        </p:attrNameLst>
                                      </p:cBhvr>
                                    </p:animRot>
                                    <p:animRot by="240000">
                                      <p:cBhvr>
                                        <p:cTn id="53" dur="200" fill="hold">
                                          <p:stCondLst>
                                            <p:cond delay="400"/>
                                          </p:stCondLst>
                                        </p:cTn>
                                        <p:tgtEl>
                                          <p:spTgt spid="12"/>
                                        </p:tgtEl>
                                        <p:attrNameLst>
                                          <p:attrName>r</p:attrName>
                                        </p:attrNameLst>
                                      </p:cBhvr>
                                    </p:animRot>
                                    <p:animRot by="-240000">
                                      <p:cBhvr>
                                        <p:cTn id="54" dur="200" fill="hold">
                                          <p:stCondLst>
                                            <p:cond delay="600"/>
                                          </p:stCondLst>
                                        </p:cTn>
                                        <p:tgtEl>
                                          <p:spTgt spid="12"/>
                                        </p:tgtEl>
                                        <p:attrNameLst>
                                          <p:attrName>r</p:attrName>
                                        </p:attrNameLst>
                                      </p:cBhvr>
                                    </p:animRot>
                                    <p:animRot by="120000">
                                      <p:cBhvr>
                                        <p:cTn id="55"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1" grpId="0" animBg="1"/>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zendesk-zengage.s3.amazonaws.com/photo.mikkel-talking-to-steven-with-ipa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2616" y="-156087"/>
            <a:ext cx="11305256" cy="70294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03455" y="1484784"/>
            <a:ext cx="8712968" cy="4524315"/>
          </a:xfrm>
          <a:prstGeom prst="rect">
            <a:avLst/>
          </a:prstGeom>
          <a:solidFill>
            <a:srgbClr val="FFC000"/>
          </a:solidFill>
        </p:spPr>
        <p:txBody>
          <a:bodyPr wrap="square" rtlCol="0">
            <a:spAutoFit/>
          </a:bodyPr>
          <a:lstStyle/>
          <a:p>
            <a:pPr marL="571500" indent="-571500">
              <a:buFontTx/>
              <a:buChar char="-"/>
            </a:pPr>
            <a:r>
              <a:rPr lang="en-US" sz="3600" dirty="0" smtClean="0">
                <a:latin typeface="Imprint MT Shadow" pitchFamily="82" charset="0"/>
              </a:rPr>
              <a:t>Since the price of the </a:t>
            </a:r>
            <a:r>
              <a:rPr lang="en-US" sz="3600" dirty="0" err="1" smtClean="0">
                <a:latin typeface="Imprint MT Shadow" pitchFamily="82" charset="0"/>
              </a:rPr>
              <a:t>Ipad</a:t>
            </a:r>
            <a:r>
              <a:rPr lang="en-US" sz="3600" dirty="0" smtClean="0">
                <a:latin typeface="Imprint MT Shadow" pitchFamily="82" charset="0"/>
              </a:rPr>
              <a:t> comfortably undercuts that of competitors, the price of the </a:t>
            </a:r>
            <a:r>
              <a:rPr lang="en-US" sz="3600" dirty="0" err="1" smtClean="0">
                <a:latin typeface="Imprint MT Shadow" pitchFamily="82" charset="0"/>
              </a:rPr>
              <a:t>iPad</a:t>
            </a:r>
            <a:r>
              <a:rPr lang="en-US" sz="3600" dirty="0" smtClean="0">
                <a:latin typeface="Imprint MT Shadow" pitchFamily="82" charset="0"/>
              </a:rPr>
              <a:t> makes Apple very </a:t>
            </a:r>
            <a:r>
              <a:rPr lang="en-US" sz="3600" dirty="0" err="1" smtClean="0">
                <a:latin typeface="Imprint MT Shadow" pitchFamily="82" charset="0"/>
              </a:rPr>
              <a:t>competetive</a:t>
            </a:r>
            <a:r>
              <a:rPr lang="en-US" sz="3600" dirty="0" smtClean="0">
                <a:latin typeface="Imprint MT Shadow" pitchFamily="82" charset="0"/>
              </a:rPr>
              <a:t> in the tablet market</a:t>
            </a:r>
          </a:p>
          <a:p>
            <a:pPr marL="571500" indent="-571500">
              <a:buFontTx/>
              <a:buChar char="-"/>
            </a:pPr>
            <a:r>
              <a:rPr lang="en-US" sz="3600" dirty="0" smtClean="0">
                <a:latin typeface="Imprint MT Shadow" pitchFamily="82" charset="0"/>
              </a:rPr>
              <a:t>Furthermore, it has a better feature set than most competitors, establishing it as the main volume-seller for the tablet market</a:t>
            </a:r>
            <a:endParaRPr lang="en-SG" sz="3600" dirty="0" smtClean="0">
              <a:latin typeface="Imprint MT Shadow" pitchFamily="82" charset="0"/>
            </a:endParaRPr>
          </a:p>
        </p:txBody>
      </p:sp>
    </p:spTree>
    <p:extLst>
      <p:ext uri="{BB962C8B-B14F-4D97-AF65-F5344CB8AC3E}">
        <p14:creationId xmlns:p14="http://schemas.microsoft.com/office/powerpoint/2010/main" val="3749604229"/>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dayintheclassroom.edublogs.org/files/2011/01/Stack-of-Ipads-1vl2mj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99592" y="1628800"/>
            <a:ext cx="7128792" cy="2554545"/>
          </a:xfrm>
          <a:prstGeom prst="rect">
            <a:avLst/>
          </a:prstGeom>
          <a:solidFill>
            <a:schemeClr val="bg1"/>
          </a:solidFill>
        </p:spPr>
        <p:txBody>
          <a:bodyPr wrap="square" rtlCol="0">
            <a:spAutoFit/>
          </a:bodyPr>
          <a:lstStyle/>
          <a:p>
            <a:r>
              <a:rPr lang="en-US" sz="3200" dirty="0" smtClean="0">
                <a:latin typeface="Cooper Black" pitchFamily="18" charset="0"/>
              </a:rPr>
              <a:t>With the success of apple’s </a:t>
            </a:r>
            <a:r>
              <a:rPr lang="en-US" sz="3200" dirty="0" err="1" smtClean="0">
                <a:latin typeface="Cooper Black" pitchFamily="18" charset="0"/>
              </a:rPr>
              <a:t>iPad</a:t>
            </a:r>
            <a:r>
              <a:rPr lang="en-US" sz="3200" dirty="0" smtClean="0">
                <a:latin typeface="Cooper Black" pitchFamily="18" charset="0"/>
              </a:rPr>
              <a:t>, it’s a no-brainer that the rest of the competing manufacturers would try to create their own tablets to snag a piece of the pie…</a:t>
            </a:r>
            <a:endParaRPr lang="en-SG" sz="3200" dirty="0">
              <a:latin typeface="Cooper Black" pitchFamily="18" charset="0"/>
            </a:endParaRPr>
          </a:p>
        </p:txBody>
      </p:sp>
      <p:sp>
        <p:nvSpPr>
          <p:cNvPr id="5" name="TextBox 4"/>
          <p:cNvSpPr txBox="1"/>
          <p:nvPr/>
        </p:nvSpPr>
        <p:spPr>
          <a:xfrm>
            <a:off x="1691680" y="4581128"/>
            <a:ext cx="4968552" cy="769441"/>
          </a:xfrm>
          <a:prstGeom prst="rect">
            <a:avLst/>
          </a:prstGeom>
          <a:solidFill>
            <a:schemeClr val="tx1"/>
          </a:solidFill>
        </p:spPr>
        <p:txBody>
          <a:bodyPr wrap="square" rtlCol="0">
            <a:spAutoFit/>
          </a:bodyPr>
          <a:lstStyle/>
          <a:p>
            <a:r>
              <a:rPr lang="en-US" sz="4400" dirty="0" smtClean="0">
                <a:solidFill>
                  <a:schemeClr val="bg1"/>
                </a:solidFill>
                <a:latin typeface="Cooper Black" pitchFamily="18" charset="0"/>
              </a:rPr>
              <a:t>Resulting in a...</a:t>
            </a:r>
            <a:endParaRPr lang="en-SG" sz="4400" dirty="0">
              <a:solidFill>
                <a:schemeClr val="bg1"/>
              </a:solidFill>
              <a:latin typeface="Cooper Black" pitchFamily="18" charset="0"/>
            </a:endParaRPr>
          </a:p>
        </p:txBody>
      </p:sp>
      <p:sp>
        <p:nvSpPr>
          <p:cNvPr id="6" name="Explosion 2 5"/>
          <p:cNvSpPr/>
          <p:nvPr/>
        </p:nvSpPr>
        <p:spPr>
          <a:xfrm>
            <a:off x="-612576" y="116632"/>
            <a:ext cx="10081120" cy="7056784"/>
          </a:xfrm>
          <a:prstGeom prst="irregularSeal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solidFill>
                  <a:srgbClr val="FF0000"/>
                </a:solidFill>
                <a:latin typeface="Algerian" pitchFamily="82" charset="0"/>
              </a:rPr>
              <a:t>TABLET EXPLOSION!!!</a:t>
            </a:r>
            <a:endParaRPr lang="en-SG" sz="4800" dirty="0">
              <a:solidFill>
                <a:srgbClr val="FF0000"/>
              </a:solidFill>
              <a:latin typeface="Algerian" pitchFamily="82" charset="0"/>
            </a:endParaRPr>
          </a:p>
        </p:txBody>
      </p:sp>
    </p:spTree>
    <p:extLst>
      <p:ext uri="{BB962C8B-B14F-4D97-AF65-F5344CB8AC3E}">
        <p14:creationId xmlns:p14="http://schemas.microsoft.com/office/powerpoint/2010/main" val="1012569788"/>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newbestgadget.com/wp-content/uploads/2010/09/Blackberry-Playboo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109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cdn.slashgear.com/wp-content/uploads/2011/02/lg_optimus_tab_sg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0"/>
            <a:ext cx="9144002"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www.techworld.com/cmsdata/news/3238500/ViewSonic_ViewPa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23" y="0"/>
            <a:ext cx="915952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top10tabletpcs.com/wp-content/uploads/2011/02/htc-flyer.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32" y="13467"/>
            <a:ext cx="9129262" cy="6832684"/>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www.productusp.com/wp-content/uploads/2010/11/Samsung-Galaxy-Tab.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31" y="-209"/>
            <a:ext cx="9140255" cy="6846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7701751"/>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wipe(down)">
                                      <p:cBhvr>
                                        <p:cTn id="7" dur="580">
                                          <p:stCondLst>
                                            <p:cond delay="0"/>
                                          </p:stCondLst>
                                        </p:cTn>
                                        <p:tgtEl>
                                          <p:spTgt spid="4100"/>
                                        </p:tgtEl>
                                      </p:cBhvr>
                                    </p:animEffect>
                                    <p:anim calcmode="lin" valueType="num">
                                      <p:cBhvr>
                                        <p:cTn id="8" dur="1822" tmFilter="0,0; 0.14,0.36; 0.43,0.73; 0.71,0.91; 1.0,1.0">
                                          <p:stCondLst>
                                            <p:cond delay="0"/>
                                          </p:stCondLst>
                                        </p:cTn>
                                        <p:tgtEl>
                                          <p:spTgt spid="41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1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1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100"/>
                                        </p:tgtEl>
                                        <p:attrNameLst>
                                          <p:attrName>ppt_y</p:attrName>
                                        </p:attrNameLst>
                                      </p:cBhvr>
                                      <p:tavLst>
                                        <p:tav tm="0" fmla="#ppt_y-sin(pi*$)/81">
                                          <p:val>
                                            <p:fltVal val="0"/>
                                          </p:val>
                                        </p:tav>
                                        <p:tav tm="100000">
                                          <p:val>
                                            <p:fltVal val="1"/>
                                          </p:val>
                                        </p:tav>
                                      </p:tavLst>
                                    </p:anim>
                                    <p:animScale>
                                      <p:cBhvr>
                                        <p:cTn id="13" dur="26">
                                          <p:stCondLst>
                                            <p:cond delay="650"/>
                                          </p:stCondLst>
                                        </p:cTn>
                                        <p:tgtEl>
                                          <p:spTgt spid="4100"/>
                                        </p:tgtEl>
                                      </p:cBhvr>
                                      <p:to x="100000" y="60000"/>
                                    </p:animScale>
                                    <p:animScale>
                                      <p:cBhvr>
                                        <p:cTn id="14" dur="166" decel="50000">
                                          <p:stCondLst>
                                            <p:cond delay="676"/>
                                          </p:stCondLst>
                                        </p:cTn>
                                        <p:tgtEl>
                                          <p:spTgt spid="4100"/>
                                        </p:tgtEl>
                                      </p:cBhvr>
                                      <p:to x="100000" y="100000"/>
                                    </p:animScale>
                                    <p:animScale>
                                      <p:cBhvr>
                                        <p:cTn id="15" dur="26">
                                          <p:stCondLst>
                                            <p:cond delay="1312"/>
                                          </p:stCondLst>
                                        </p:cTn>
                                        <p:tgtEl>
                                          <p:spTgt spid="4100"/>
                                        </p:tgtEl>
                                      </p:cBhvr>
                                      <p:to x="100000" y="80000"/>
                                    </p:animScale>
                                    <p:animScale>
                                      <p:cBhvr>
                                        <p:cTn id="16" dur="166" decel="50000">
                                          <p:stCondLst>
                                            <p:cond delay="1338"/>
                                          </p:stCondLst>
                                        </p:cTn>
                                        <p:tgtEl>
                                          <p:spTgt spid="4100"/>
                                        </p:tgtEl>
                                      </p:cBhvr>
                                      <p:to x="100000" y="100000"/>
                                    </p:animScale>
                                    <p:animScale>
                                      <p:cBhvr>
                                        <p:cTn id="17" dur="26">
                                          <p:stCondLst>
                                            <p:cond delay="1642"/>
                                          </p:stCondLst>
                                        </p:cTn>
                                        <p:tgtEl>
                                          <p:spTgt spid="4100"/>
                                        </p:tgtEl>
                                      </p:cBhvr>
                                      <p:to x="100000" y="90000"/>
                                    </p:animScale>
                                    <p:animScale>
                                      <p:cBhvr>
                                        <p:cTn id="18" dur="166" decel="50000">
                                          <p:stCondLst>
                                            <p:cond delay="1668"/>
                                          </p:stCondLst>
                                        </p:cTn>
                                        <p:tgtEl>
                                          <p:spTgt spid="4100"/>
                                        </p:tgtEl>
                                      </p:cBhvr>
                                      <p:to x="100000" y="100000"/>
                                    </p:animScale>
                                    <p:animScale>
                                      <p:cBhvr>
                                        <p:cTn id="19" dur="26">
                                          <p:stCondLst>
                                            <p:cond delay="1808"/>
                                          </p:stCondLst>
                                        </p:cTn>
                                        <p:tgtEl>
                                          <p:spTgt spid="4100"/>
                                        </p:tgtEl>
                                      </p:cBhvr>
                                      <p:to x="100000" y="95000"/>
                                    </p:animScale>
                                    <p:animScale>
                                      <p:cBhvr>
                                        <p:cTn id="20" dur="166" decel="50000">
                                          <p:stCondLst>
                                            <p:cond delay="1834"/>
                                          </p:stCondLst>
                                        </p:cTn>
                                        <p:tgtEl>
                                          <p:spTgt spid="410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102"/>
                                        </p:tgtEl>
                                        <p:attrNameLst>
                                          <p:attrName>style.visibility</p:attrName>
                                        </p:attrNameLst>
                                      </p:cBhvr>
                                      <p:to>
                                        <p:strVal val="visible"/>
                                      </p:to>
                                    </p:set>
                                    <p:animEffect transition="in" filter="barn(inVertical)">
                                      <p:cBhvr>
                                        <p:cTn id="25" dur="500"/>
                                        <p:tgtEl>
                                          <p:spTgt spid="410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104"/>
                                        </p:tgtEl>
                                        <p:attrNameLst>
                                          <p:attrName>style.visibility</p:attrName>
                                        </p:attrNameLst>
                                      </p:cBhvr>
                                      <p:to>
                                        <p:strVal val="visible"/>
                                      </p:to>
                                    </p:set>
                                    <p:anim calcmode="lin" valueType="num">
                                      <p:cBhvr additive="base">
                                        <p:cTn id="30" dur="500" fill="hold"/>
                                        <p:tgtEl>
                                          <p:spTgt spid="4104"/>
                                        </p:tgtEl>
                                        <p:attrNameLst>
                                          <p:attrName>ppt_x</p:attrName>
                                        </p:attrNameLst>
                                      </p:cBhvr>
                                      <p:tavLst>
                                        <p:tav tm="0">
                                          <p:val>
                                            <p:strVal val="#ppt_x"/>
                                          </p:val>
                                        </p:tav>
                                        <p:tav tm="100000">
                                          <p:val>
                                            <p:strVal val="#ppt_x"/>
                                          </p:val>
                                        </p:tav>
                                      </p:tavLst>
                                    </p:anim>
                                    <p:anim calcmode="lin" valueType="num">
                                      <p:cBhvr additive="base">
                                        <p:cTn id="31" dur="500" fill="hold"/>
                                        <p:tgtEl>
                                          <p:spTgt spid="410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4106"/>
                                        </p:tgtEl>
                                        <p:attrNameLst>
                                          <p:attrName>style.visibility</p:attrName>
                                        </p:attrNameLst>
                                      </p:cBhvr>
                                      <p:to>
                                        <p:strVal val="visible"/>
                                      </p:to>
                                    </p:set>
                                    <p:animEffect transition="in" filter="circle(in)">
                                      <p:cBhvr>
                                        <p:cTn id="36" dur="2000"/>
                                        <p:tgtEl>
                                          <p:spTgt spid="4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upload.wikimedia.org/wikipedia/commons/9/94/Vkontakte.ru_main_on_apple_ipa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247954"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92369" y="166265"/>
            <a:ext cx="8663215" cy="646331"/>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6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lgerian" pitchFamily="82" charset="0"/>
              </a:rPr>
              <a:t>From the consumer’s point of view…</a:t>
            </a:r>
            <a:endParaRPr lang="en-US" sz="36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lgerian" pitchFamily="82" charset="0"/>
            </a:endParaRPr>
          </a:p>
        </p:txBody>
      </p:sp>
      <p:sp>
        <p:nvSpPr>
          <p:cNvPr id="4" name="TextBox 3"/>
          <p:cNvSpPr txBox="1"/>
          <p:nvPr/>
        </p:nvSpPr>
        <p:spPr>
          <a:xfrm>
            <a:off x="665697" y="856357"/>
            <a:ext cx="8272016" cy="6001643"/>
          </a:xfrm>
          <a:prstGeom prst="rect">
            <a:avLst/>
          </a:prstGeom>
          <a:solidFill>
            <a:srgbClr val="92D050"/>
          </a:solidFill>
        </p:spPr>
        <p:txBody>
          <a:bodyPr wrap="square" rtlCol="0">
            <a:spAutoFit/>
          </a:bodyPr>
          <a:lstStyle/>
          <a:p>
            <a:r>
              <a:rPr lang="en-US" sz="3200" dirty="0" smtClean="0">
                <a:latin typeface="Imprint MT Shadow" pitchFamily="82" charset="0"/>
              </a:rPr>
              <a:t>*Price of Complements</a:t>
            </a:r>
          </a:p>
          <a:p>
            <a:pPr marL="285750" indent="-285750">
              <a:buFontTx/>
              <a:buChar char="-"/>
            </a:pPr>
            <a:r>
              <a:rPr lang="en-US" sz="3200" dirty="0" smtClean="0">
                <a:latin typeface="Imprint MT Shadow" pitchFamily="82" charset="0"/>
              </a:rPr>
              <a:t>Consumers would expect producers to market products based on the availability of complements</a:t>
            </a:r>
          </a:p>
          <a:p>
            <a:pPr marL="285750" indent="-285750">
              <a:buFontTx/>
              <a:buChar char="-"/>
            </a:pPr>
            <a:r>
              <a:rPr lang="en-US" sz="3200" dirty="0" smtClean="0">
                <a:latin typeface="Imprint MT Shadow" pitchFamily="82" charset="0"/>
              </a:rPr>
              <a:t>Consumers </a:t>
            </a:r>
            <a:r>
              <a:rPr lang="en-US" sz="3200" dirty="0">
                <a:latin typeface="Imprint MT Shadow" pitchFamily="82" charset="0"/>
              </a:rPr>
              <a:t>would be more willing to purchase a product if complements can provide them with additional functionality and </a:t>
            </a:r>
            <a:r>
              <a:rPr lang="en-US" sz="3200" dirty="0" smtClean="0">
                <a:latin typeface="Imprint MT Shadow" pitchFamily="82" charset="0"/>
              </a:rPr>
              <a:t>productivity </a:t>
            </a:r>
          </a:p>
          <a:p>
            <a:pPr marL="285750" indent="-285750">
              <a:buFontTx/>
              <a:buChar char="-"/>
            </a:pPr>
            <a:r>
              <a:rPr lang="en-US" sz="3200" dirty="0" smtClean="0">
                <a:latin typeface="Imprint MT Shadow" pitchFamily="82" charset="0"/>
              </a:rPr>
              <a:t>For </a:t>
            </a:r>
            <a:r>
              <a:rPr lang="en-US" sz="3200" dirty="0">
                <a:latin typeface="Imprint MT Shadow" pitchFamily="82" charset="0"/>
              </a:rPr>
              <a:t>example, the </a:t>
            </a:r>
            <a:r>
              <a:rPr lang="en-US" sz="3200" dirty="0" err="1">
                <a:latin typeface="Imprint MT Shadow" pitchFamily="82" charset="0"/>
              </a:rPr>
              <a:t>iPad</a:t>
            </a:r>
            <a:r>
              <a:rPr lang="en-US" sz="3200" dirty="0">
                <a:latin typeface="Imprint MT Shadow" pitchFamily="82" charset="0"/>
              </a:rPr>
              <a:t> has an application store that enables consumers to download and purchase applications to further enhance their usage of </a:t>
            </a:r>
            <a:r>
              <a:rPr lang="en-US" sz="3200" dirty="0" err="1">
                <a:latin typeface="Imprint MT Shadow" pitchFamily="82" charset="0"/>
              </a:rPr>
              <a:t>iPad</a:t>
            </a:r>
            <a:r>
              <a:rPr lang="en-US" sz="3200" dirty="0">
                <a:latin typeface="Imprint MT Shadow" pitchFamily="82" charset="0"/>
              </a:rPr>
              <a:t>.</a:t>
            </a:r>
            <a:endParaRPr lang="en-SG" sz="3200" dirty="0">
              <a:latin typeface="Imprint MT Shadow" pitchFamily="82" charset="0"/>
            </a:endParaRPr>
          </a:p>
        </p:txBody>
      </p:sp>
    </p:spTree>
    <p:extLst>
      <p:ext uri="{BB962C8B-B14F-4D97-AF65-F5344CB8AC3E}">
        <p14:creationId xmlns:p14="http://schemas.microsoft.com/office/powerpoint/2010/main" val="152595807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tablet-news.com/wp-content/uploads/2010/01/ipad-keyboard-dock-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928872">
            <a:off x="-187313" y="-92825"/>
            <a:ext cx="9147988" cy="686931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www.instablogsimages.com/images/2010/06/26/icare-ipad-covers1_cPRhL_2297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50622">
            <a:off x="-661065" y="397651"/>
            <a:ext cx="9705593" cy="4570451"/>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http://ipadnewshub.com/wp-content/uploads/2011/03/ipad-2-smartcover-stan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366457">
            <a:off x="2528189" y="2230644"/>
            <a:ext cx="8601187" cy="5913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3794685"/>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fade">
                                      <p:cBhvr>
                                        <p:cTn id="7" dur="2000"/>
                                        <p:tgtEl>
                                          <p:spTgt spid="12292"/>
                                        </p:tgtEl>
                                      </p:cBhvr>
                                    </p:animEffect>
                                    <p:anim calcmode="lin" valueType="num">
                                      <p:cBhvr>
                                        <p:cTn id="8" dur="2000" fill="hold"/>
                                        <p:tgtEl>
                                          <p:spTgt spid="12292"/>
                                        </p:tgtEl>
                                        <p:attrNameLst>
                                          <p:attrName>ppt_w</p:attrName>
                                        </p:attrNameLst>
                                      </p:cBhvr>
                                      <p:tavLst>
                                        <p:tav tm="0" fmla="#ppt_w*sin(2.5*pi*$)">
                                          <p:val>
                                            <p:fltVal val="0"/>
                                          </p:val>
                                        </p:tav>
                                        <p:tav tm="100000">
                                          <p:val>
                                            <p:fltVal val="1"/>
                                          </p:val>
                                        </p:tav>
                                      </p:tavLst>
                                    </p:anim>
                                    <p:anim calcmode="lin" valueType="num">
                                      <p:cBhvr>
                                        <p:cTn id="9" dur="2000" fill="hold"/>
                                        <p:tgtEl>
                                          <p:spTgt spid="1229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2294"/>
                                        </p:tgtEl>
                                        <p:attrNameLst>
                                          <p:attrName>style.visibility</p:attrName>
                                        </p:attrNameLst>
                                      </p:cBhvr>
                                      <p:to>
                                        <p:strVal val="visible"/>
                                      </p:to>
                                    </p:set>
                                    <p:anim calcmode="lin" valueType="num">
                                      <p:cBhvr additive="base">
                                        <p:cTn id="14" dur="500" fill="hold"/>
                                        <p:tgtEl>
                                          <p:spTgt spid="12294"/>
                                        </p:tgtEl>
                                        <p:attrNameLst>
                                          <p:attrName>ppt_x</p:attrName>
                                        </p:attrNameLst>
                                      </p:cBhvr>
                                      <p:tavLst>
                                        <p:tav tm="0">
                                          <p:val>
                                            <p:strVal val="#ppt_x"/>
                                          </p:val>
                                        </p:tav>
                                        <p:tav tm="100000">
                                          <p:val>
                                            <p:strVal val="#ppt_x"/>
                                          </p:val>
                                        </p:tav>
                                      </p:tavLst>
                                    </p:anim>
                                    <p:anim calcmode="lin" valueType="num">
                                      <p:cBhvr additive="base">
                                        <p:cTn id="15" dur="500" fill="hold"/>
                                        <p:tgtEl>
                                          <p:spTgt spid="122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upload.wikimedia.org/wikipedia/commons/9/94/Vkontakte.ru_main_on_apple_ipa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247954"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14430" y="1196752"/>
            <a:ext cx="9036495" cy="4524315"/>
          </a:xfrm>
          <a:prstGeom prst="rect">
            <a:avLst/>
          </a:prstGeom>
          <a:solidFill>
            <a:srgbClr val="92D050"/>
          </a:solidFill>
        </p:spPr>
        <p:txBody>
          <a:bodyPr wrap="square" rtlCol="0">
            <a:spAutoFit/>
          </a:bodyPr>
          <a:lstStyle/>
          <a:p>
            <a:r>
              <a:rPr lang="en-US" sz="3200" dirty="0" smtClean="0">
                <a:latin typeface="Imprint MT Shadow" pitchFamily="82" charset="0"/>
              </a:rPr>
              <a:t>*Price of the Product</a:t>
            </a:r>
          </a:p>
          <a:p>
            <a:pPr marL="285750" indent="-285750">
              <a:buFontTx/>
              <a:buChar char="-"/>
            </a:pPr>
            <a:r>
              <a:rPr lang="en-US" sz="3200" dirty="0" smtClean="0">
                <a:latin typeface="Imprint MT Shadow" pitchFamily="82" charset="0"/>
              </a:rPr>
              <a:t>Recent </a:t>
            </a:r>
            <a:r>
              <a:rPr lang="en-US" sz="3200" dirty="0">
                <a:latin typeface="Imprint MT Shadow" pitchFamily="82" charset="0"/>
              </a:rPr>
              <a:t>developments include the release of iPad2, which would directly affect the price of the </a:t>
            </a:r>
            <a:r>
              <a:rPr lang="en-US" sz="3200" dirty="0" err="1">
                <a:latin typeface="Imprint MT Shadow" pitchFamily="82" charset="0"/>
              </a:rPr>
              <a:t>iPad</a:t>
            </a:r>
            <a:r>
              <a:rPr lang="en-US" sz="3200" dirty="0">
                <a:latin typeface="Imprint MT Shadow" pitchFamily="82" charset="0"/>
              </a:rPr>
              <a:t>, as consumers would now demand for better technological advancements with a similar </a:t>
            </a:r>
            <a:r>
              <a:rPr lang="en-US" sz="3200" dirty="0" smtClean="0">
                <a:latin typeface="Imprint MT Shadow" pitchFamily="82" charset="0"/>
              </a:rPr>
              <a:t>price</a:t>
            </a:r>
          </a:p>
          <a:p>
            <a:endParaRPr lang="en-US" sz="3200" dirty="0" smtClean="0">
              <a:latin typeface="Imprint MT Shadow" pitchFamily="82" charset="0"/>
            </a:endParaRPr>
          </a:p>
          <a:p>
            <a:pPr marL="285750" indent="-285750">
              <a:buFontTx/>
              <a:buChar char="-"/>
            </a:pPr>
            <a:r>
              <a:rPr lang="en-US" sz="3200" dirty="0" smtClean="0">
                <a:latin typeface="Imprint MT Shadow" pitchFamily="82" charset="0"/>
              </a:rPr>
              <a:t>As </a:t>
            </a:r>
            <a:r>
              <a:rPr lang="en-US" sz="3200" dirty="0">
                <a:latin typeface="Imprint MT Shadow" pitchFamily="82" charset="0"/>
              </a:rPr>
              <a:t>such, it would be impractical for the </a:t>
            </a:r>
            <a:r>
              <a:rPr lang="en-US" sz="3200" dirty="0" err="1">
                <a:latin typeface="Imprint MT Shadow" pitchFamily="82" charset="0"/>
              </a:rPr>
              <a:t>iPad’s</a:t>
            </a:r>
            <a:r>
              <a:rPr lang="en-US" sz="3200" dirty="0">
                <a:latin typeface="Imprint MT Shadow" pitchFamily="82" charset="0"/>
              </a:rPr>
              <a:t> price to remain, as consumers would obviously purchase the newer </a:t>
            </a:r>
            <a:r>
              <a:rPr lang="en-US" sz="3200" dirty="0" smtClean="0">
                <a:latin typeface="Imprint MT Shadow" pitchFamily="82" charset="0"/>
              </a:rPr>
              <a:t>product</a:t>
            </a:r>
          </a:p>
        </p:txBody>
      </p:sp>
      <p:sp>
        <p:nvSpPr>
          <p:cNvPr id="6" name="Rectangle 5"/>
          <p:cNvSpPr/>
          <p:nvPr/>
        </p:nvSpPr>
        <p:spPr>
          <a:xfrm>
            <a:off x="292369" y="166265"/>
            <a:ext cx="8663215" cy="646331"/>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6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lgerian" pitchFamily="82" charset="0"/>
              </a:rPr>
              <a:t>From the consumer’s point of view…</a:t>
            </a:r>
            <a:endParaRPr lang="en-US" sz="36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lgerian" pitchFamily="82" charset="0"/>
            </a:endParaRPr>
          </a:p>
        </p:txBody>
      </p:sp>
    </p:spTree>
    <p:extLst>
      <p:ext uri="{BB962C8B-B14F-4D97-AF65-F5344CB8AC3E}">
        <p14:creationId xmlns:p14="http://schemas.microsoft.com/office/powerpoint/2010/main" val="129659649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style.rotation</p:attrName>
                                        </p:attrNameLst>
                                      </p:cBhvr>
                                      <p:tavLst>
                                        <p:tav tm="0">
                                          <p:val>
                                            <p:fltVal val="90"/>
                                          </p:val>
                                        </p:tav>
                                        <p:tav tm="100000">
                                          <p:val>
                                            <p:fltVal val="0"/>
                                          </p:val>
                                        </p:tav>
                                      </p:tavLst>
                                    </p:anim>
                                    <p:animEffect transition="in" filter="fad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upload.wikimedia.org/wikipedia/commons/9/94/Vkontakte.ru_main_on_apple_ipa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247954"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5728" y="1447492"/>
            <a:ext cx="9036495" cy="4524315"/>
          </a:xfrm>
          <a:prstGeom prst="rect">
            <a:avLst/>
          </a:prstGeom>
          <a:solidFill>
            <a:srgbClr val="92D050"/>
          </a:solidFill>
        </p:spPr>
        <p:txBody>
          <a:bodyPr wrap="square" rtlCol="0">
            <a:spAutoFit/>
          </a:bodyPr>
          <a:lstStyle/>
          <a:p>
            <a:pPr marL="285750" indent="-285750">
              <a:buFontTx/>
              <a:buChar char="-"/>
            </a:pPr>
            <a:r>
              <a:rPr lang="en-US" sz="3200" dirty="0" smtClean="0">
                <a:latin typeface="Imprint MT Shadow" pitchFamily="82" charset="0"/>
              </a:rPr>
              <a:t>Hence </a:t>
            </a:r>
            <a:r>
              <a:rPr lang="en-US" sz="3200" dirty="0">
                <a:latin typeface="Imprint MT Shadow" pitchFamily="82" charset="0"/>
              </a:rPr>
              <a:t>the price of the less technologically advanced </a:t>
            </a:r>
            <a:r>
              <a:rPr lang="en-US" sz="3200" dirty="0" err="1">
                <a:latin typeface="Imprint MT Shadow" pitchFamily="82" charset="0"/>
              </a:rPr>
              <a:t>iPad</a:t>
            </a:r>
            <a:r>
              <a:rPr lang="en-US" sz="3200" dirty="0">
                <a:latin typeface="Imprint MT Shadow" pitchFamily="82" charset="0"/>
              </a:rPr>
              <a:t> </a:t>
            </a:r>
            <a:r>
              <a:rPr lang="en-US" sz="3200" dirty="0" smtClean="0">
                <a:latin typeface="Imprint MT Shadow" pitchFamily="82" charset="0"/>
              </a:rPr>
              <a:t>is lowered so as to </a:t>
            </a:r>
            <a:r>
              <a:rPr lang="en-US" sz="3200" dirty="0">
                <a:latin typeface="Imprint MT Shadow" pitchFamily="82" charset="0"/>
              </a:rPr>
              <a:t>not compete with the newly released </a:t>
            </a:r>
            <a:r>
              <a:rPr lang="en-US" sz="3200" dirty="0" smtClean="0">
                <a:latin typeface="Imprint MT Shadow" pitchFamily="82" charset="0"/>
              </a:rPr>
              <a:t>iPad2</a:t>
            </a:r>
          </a:p>
          <a:p>
            <a:pPr marL="285750" indent="-285750">
              <a:buFontTx/>
              <a:buChar char="-"/>
            </a:pPr>
            <a:endParaRPr lang="en-US" sz="3200" dirty="0">
              <a:latin typeface="Imprint MT Shadow" pitchFamily="82" charset="0"/>
            </a:endParaRPr>
          </a:p>
          <a:p>
            <a:pPr marL="285750" indent="-285750">
              <a:buFontTx/>
              <a:buChar char="-"/>
            </a:pPr>
            <a:r>
              <a:rPr lang="en-US" sz="3200" dirty="0" smtClean="0">
                <a:latin typeface="Imprint MT Shadow" pitchFamily="82" charset="0"/>
              </a:rPr>
              <a:t>In this way, consumers will be able to choose between the two, and will buy the product they think will offer them satisfaction for their needs, at a price that will not drive them out of the market </a:t>
            </a:r>
            <a:endParaRPr lang="en-SG" sz="3200" dirty="0">
              <a:latin typeface="Imprint MT Shadow" pitchFamily="82" charset="0"/>
            </a:endParaRPr>
          </a:p>
        </p:txBody>
      </p:sp>
    </p:spTree>
    <p:extLst>
      <p:ext uri="{BB962C8B-B14F-4D97-AF65-F5344CB8AC3E}">
        <p14:creationId xmlns:p14="http://schemas.microsoft.com/office/powerpoint/2010/main" val="292523165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cdn.slashgear.com/wp-content/uploads/2009/01/steve-jobs-3g-iphon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256"/>
            <a:ext cx="9144000" cy="6876256"/>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ular Callout 3"/>
          <p:cNvSpPr/>
          <p:nvPr/>
        </p:nvSpPr>
        <p:spPr>
          <a:xfrm>
            <a:off x="4363090" y="836712"/>
            <a:ext cx="4789040" cy="2043608"/>
          </a:xfrm>
          <a:prstGeom prst="wedgeRoundRectCallout">
            <a:avLst>
              <a:gd name="adj1" fmla="val -58161"/>
              <a:gd name="adj2" fmla="val 98046"/>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tx1"/>
                </a:solidFill>
                <a:latin typeface="Magneto" pitchFamily="82" charset="0"/>
              </a:rPr>
              <a:t>The End!!</a:t>
            </a:r>
            <a:endParaRPr lang="en-SG" sz="4000" dirty="0">
              <a:solidFill>
                <a:schemeClr val="tx1"/>
              </a:solidFill>
              <a:latin typeface="Magneto" pitchFamily="82" charset="0"/>
            </a:endParaRPr>
          </a:p>
        </p:txBody>
      </p:sp>
    </p:spTree>
    <p:extLst>
      <p:ext uri="{BB962C8B-B14F-4D97-AF65-F5344CB8AC3E}">
        <p14:creationId xmlns:p14="http://schemas.microsoft.com/office/powerpoint/2010/main" val="314089292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e27.sg/wp-content/uploads/2010/07/apple-ipad-steve-job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iphone5newsblog.com/wp-content/uploads/2011/02/ipad-600x4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459432"/>
            <a:ext cx="6005736" cy="814068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djstorm.files.wordpress.com/2011/02/steve-jobs-ipad.jpg%3Fw%3D510%26h%3D3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153552"/>
            <a:ext cx="10916940" cy="752892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ipad2newsonline.com/wp-content/uploads/2011/02/ipad-2-steve_jobs_health.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4" y="0"/>
            <a:ext cx="8911534" cy="6438990"/>
          </a:xfrm>
          <a:prstGeom prst="rect">
            <a:avLst/>
          </a:prstGeom>
          <a:noFill/>
          <a:extLst>
            <a:ext uri="{909E8E84-426E-40DD-AFC4-6F175D3DCCD1}">
              <a14:hiddenFill xmlns:a14="http://schemas.microsoft.com/office/drawing/2010/main">
                <a:solidFill>
                  <a:srgbClr val="FFFFFF"/>
                </a:solidFill>
              </a14:hiddenFill>
            </a:ext>
          </a:extLst>
        </p:spPr>
      </p:pic>
      <p:sp>
        <p:nvSpPr>
          <p:cNvPr id="4" name="Oval Callout 3"/>
          <p:cNvSpPr/>
          <p:nvPr/>
        </p:nvSpPr>
        <p:spPr>
          <a:xfrm>
            <a:off x="-396552" y="2261980"/>
            <a:ext cx="3240360" cy="1167020"/>
          </a:xfrm>
          <a:prstGeom prst="wedgeEllipseCallout">
            <a:avLst>
              <a:gd name="adj1" fmla="val 18483"/>
              <a:gd name="adj2" fmla="val -7805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n>
                  <a:solidFill>
                    <a:schemeClr val="bg1"/>
                  </a:solidFill>
                </a:ln>
                <a:solidFill>
                  <a:schemeClr val="tx1"/>
                </a:solidFill>
                <a:latin typeface="Forte" pitchFamily="66" charset="0"/>
              </a:rPr>
              <a:t>      The </a:t>
            </a:r>
            <a:r>
              <a:rPr lang="en-US" b="1" dirty="0" err="1" smtClean="0">
                <a:ln>
                  <a:solidFill>
                    <a:schemeClr val="bg1"/>
                  </a:solidFill>
                </a:ln>
                <a:solidFill>
                  <a:schemeClr val="tx1"/>
                </a:solidFill>
                <a:latin typeface="Forte" pitchFamily="66" charset="0"/>
              </a:rPr>
              <a:t>iPad</a:t>
            </a:r>
            <a:r>
              <a:rPr lang="en-US" b="1" dirty="0" smtClean="0">
                <a:ln>
                  <a:solidFill>
                    <a:schemeClr val="bg1"/>
                  </a:solidFill>
                </a:ln>
                <a:solidFill>
                  <a:schemeClr val="tx1"/>
                </a:solidFill>
                <a:latin typeface="Forte" pitchFamily="66" charset="0"/>
              </a:rPr>
              <a:t> was first announced on 27 January 2010</a:t>
            </a:r>
            <a:endParaRPr lang="en-SG" b="1" dirty="0">
              <a:ln>
                <a:solidFill>
                  <a:schemeClr val="bg1"/>
                </a:solidFill>
              </a:ln>
              <a:solidFill>
                <a:schemeClr val="tx1"/>
              </a:solidFill>
              <a:latin typeface="Forte" pitchFamily="66" charset="0"/>
            </a:endParaRPr>
          </a:p>
        </p:txBody>
      </p:sp>
      <p:sp>
        <p:nvSpPr>
          <p:cNvPr id="5" name="Rectangular Callout 4"/>
          <p:cNvSpPr/>
          <p:nvPr/>
        </p:nvSpPr>
        <p:spPr>
          <a:xfrm rot="855886">
            <a:off x="2753208" y="2167539"/>
            <a:ext cx="3024336" cy="1038086"/>
          </a:xfrm>
          <a:prstGeom prst="wedgeRectCallout">
            <a:avLst>
              <a:gd name="adj1" fmla="val -932"/>
              <a:gd name="adj2" fmla="val -7727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Forte" pitchFamily="66" charset="0"/>
              </a:rPr>
              <a:t>Perfect for web browsing,  watching movies and viewing photos</a:t>
            </a:r>
            <a:endParaRPr lang="en-SG" dirty="0">
              <a:solidFill>
                <a:schemeClr val="tx1"/>
              </a:solidFill>
              <a:latin typeface="Forte" pitchFamily="66" charset="0"/>
            </a:endParaRPr>
          </a:p>
        </p:txBody>
      </p:sp>
      <p:sp>
        <p:nvSpPr>
          <p:cNvPr id="7" name="Oval Callout 6"/>
          <p:cNvSpPr/>
          <p:nvPr/>
        </p:nvSpPr>
        <p:spPr>
          <a:xfrm>
            <a:off x="5652120" y="2352839"/>
            <a:ext cx="3096344" cy="1478055"/>
          </a:xfrm>
          <a:prstGeom prst="wedgeEllipseCallout">
            <a:avLst>
              <a:gd name="adj1" fmla="val 6811"/>
              <a:gd name="adj2" fmla="val -10051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Forte" pitchFamily="66" charset="0"/>
              </a:rPr>
              <a:t>Thin and light, nice to hold, once broken considered sold</a:t>
            </a:r>
            <a:endParaRPr lang="en-SG" dirty="0">
              <a:solidFill>
                <a:schemeClr val="tx1"/>
              </a:solidFill>
              <a:latin typeface="Forte" pitchFamily="66" charset="0"/>
            </a:endParaRPr>
          </a:p>
        </p:txBody>
      </p:sp>
      <p:sp>
        <p:nvSpPr>
          <p:cNvPr id="8" name="Cloud Callout 7"/>
          <p:cNvSpPr/>
          <p:nvPr/>
        </p:nvSpPr>
        <p:spPr>
          <a:xfrm>
            <a:off x="251521" y="3219495"/>
            <a:ext cx="3024335" cy="74801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Forte" pitchFamily="66" charset="0"/>
              </a:rPr>
              <a:t>Industry-leading </a:t>
            </a:r>
            <a:r>
              <a:rPr lang="en-US" dirty="0" err="1" smtClean="0">
                <a:solidFill>
                  <a:schemeClr val="tx1"/>
                </a:solidFill>
                <a:latin typeface="Forte" pitchFamily="66" charset="0"/>
              </a:rPr>
              <a:t>appstore</a:t>
            </a:r>
            <a:endParaRPr lang="en-SG" dirty="0">
              <a:solidFill>
                <a:schemeClr val="tx1"/>
              </a:solidFill>
              <a:latin typeface="Forte" pitchFamily="66" charset="0"/>
            </a:endParaRPr>
          </a:p>
        </p:txBody>
      </p:sp>
      <p:sp>
        <p:nvSpPr>
          <p:cNvPr id="9" name="Explosion 1 8"/>
          <p:cNvSpPr/>
          <p:nvPr/>
        </p:nvSpPr>
        <p:spPr>
          <a:xfrm>
            <a:off x="1937780" y="4956591"/>
            <a:ext cx="5497587" cy="1393955"/>
          </a:xfrm>
          <a:prstGeom prst="irregularSeal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latin typeface="Forte" pitchFamily="66" charset="0"/>
              </a:rPr>
              <a:t>iPad</a:t>
            </a:r>
            <a:r>
              <a:rPr lang="en-US" dirty="0" smtClean="0">
                <a:solidFill>
                  <a:schemeClr val="tx1"/>
                </a:solidFill>
                <a:latin typeface="Forte" pitchFamily="66" charset="0"/>
              </a:rPr>
              <a:t> keyboard dock combines a dock with a full sized keyboard</a:t>
            </a:r>
            <a:endParaRPr lang="en-SG" dirty="0">
              <a:solidFill>
                <a:schemeClr val="tx1"/>
              </a:solidFill>
              <a:latin typeface="Forte" pitchFamily="66" charset="0"/>
            </a:endParaRPr>
          </a:p>
        </p:txBody>
      </p:sp>
      <p:sp>
        <p:nvSpPr>
          <p:cNvPr id="10" name="Explosion 2 9"/>
          <p:cNvSpPr/>
          <p:nvPr/>
        </p:nvSpPr>
        <p:spPr>
          <a:xfrm rot="20356423">
            <a:off x="7015610" y="5064131"/>
            <a:ext cx="2376264" cy="1482399"/>
          </a:xfrm>
          <a:prstGeom prst="irregularSeal2">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latin typeface="Forte" pitchFamily="66" charset="0"/>
              </a:rPr>
              <a:t>iPad</a:t>
            </a:r>
            <a:r>
              <a:rPr lang="en-US" dirty="0" smtClean="0">
                <a:solidFill>
                  <a:schemeClr val="tx1"/>
                </a:solidFill>
                <a:latin typeface="Forte" pitchFamily="66" charset="0"/>
              </a:rPr>
              <a:t> rocks!!</a:t>
            </a:r>
            <a:endParaRPr lang="en-SG" dirty="0">
              <a:solidFill>
                <a:schemeClr val="tx1"/>
              </a:solidFill>
              <a:latin typeface="Forte" pitchFamily="66" charset="0"/>
            </a:endParaRPr>
          </a:p>
        </p:txBody>
      </p:sp>
    </p:spTree>
    <p:extLst>
      <p:ext uri="{BB962C8B-B14F-4D97-AF65-F5344CB8AC3E}">
        <p14:creationId xmlns:p14="http://schemas.microsoft.com/office/powerpoint/2010/main" val="338980341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fltVal val="0"/>
                                          </p:val>
                                        </p:tav>
                                        <p:tav tm="100000">
                                          <p:val>
                                            <p:strVal val="#ppt_w"/>
                                          </p:val>
                                        </p:tav>
                                      </p:tavLst>
                                    </p:anim>
                                    <p:anim calcmode="lin" valueType="num">
                                      <p:cBhvr>
                                        <p:cTn id="8" dur="1000" fill="hold"/>
                                        <p:tgtEl>
                                          <p:spTgt spid="2050"/>
                                        </p:tgtEl>
                                        <p:attrNameLst>
                                          <p:attrName>ppt_h</p:attrName>
                                        </p:attrNameLst>
                                      </p:cBhvr>
                                      <p:tavLst>
                                        <p:tav tm="0">
                                          <p:val>
                                            <p:fltVal val="0"/>
                                          </p:val>
                                        </p:tav>
                                        <p:tav tm="100000">
                                          <p:val>
                                            <p:strVal val="#ppt_h"/>
                                          </p:val>
                                        </p:tav>
                                      </p:tavLst>
                                    </p:anim>
                                    <p:anim calcmode="lin" valueType="num">
                                      <p:cBhvr>
                                        <p:cTn id="9" dur="1000" fill="hold"/>
                                        <p:tgtEl>
                                          <p:spTgt spid="2050"/>
                                        </p:tgtEl>
                                        <p:attrNameLst>
                                          <p:attrName>style.rotation</p:attrName>
                                        </p:attrNameLst>
                                      </p:cBhvr>
                                      <p:tavLst>
                                        <p:tav tm="0">
                                          <p:val>
                                            <p:fltVal val="90"/>
                                          </p:val>
                                        </p:tav>
                                        <p:tav tm="100000">
                                          <p:val>
                                            <p:fltVal val="0"/>
                                          </p:val>
                                        </p:tav>
                                      </p:tavLst>
                                    </p:anim>
                                    <p:animEffect transition="in" filter="fade">
                                      <p:cBhvr>
                                        <p:cTn id="10" dur="10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wipe(down)">
                                      <p:cBhvr>
                                        <p:cTn id="15" dur="500"/>
                                        <p:tgtEl>
                                          <p:spTgt spid="205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054"/>
                                        </p:tgtEl>
                                        <p:attrNameLst>
                                          <p:attrName>style.visibility</p:attrName>
                                        </p:attrNameLst>
                                      </p:cBhvr>
                                      <p:to>
                                        <p:strVal val="visible"/>
                                      </p:to>
                                    </p:set>
                                    <p:animEffect transition="in" filter="wipe(down)">
                                      <p:cBhvr>
                                        <p:cTn id="20" dur="500"/>
                                        <p:tgtEl>
                                          <p:spTgt spid="2054"/>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2056"/>
                                        </p:tgtEl>
                                        <p:attrNameLst>
                                          <p:attrName>style.visibility</p:attrName>
                                        </p:attrNameLst>
                                      </p:cBhvr>
                                      <p:to>
                                        <p:strVal val="visible"/>
                                      </p:to>
                                    </p:set>
                                    <p:animEffect transition="in" filter="wheel(1)">
                                      <p:cBhvr>
                                        <p:cTn id="25" dur="2000"/>
                                        <p:tgtEl>
                                          <p:spTgt spid="2056"/>
                                        </p:tgtEl>
                                      </p:cBhvr>
                                    </p:animEffect>
                                  </p:childTnLst>
                                </p:cTn>
                              </p:par>
                            </p:childTnLst>
                          </p:cTn>
                        </p:par>
                      </p:childTnLst>
                    </p:cTn>
                  </p:par>
                  <p:par>
                    <p:cTn id="26" fill="hold">
                      <p:stCondLst>
                        <p:cond delay="indefinite"/>
                      </p:stCondLst>
                      <p:childTnLst>
                        <p:par>
                          <p:cTn id="27" fill="hold">
                            <p:stCondLst>
                              <p:cond delay="0"/>
                            </p:stCondLst>
                            <p:childTnLst>
                              <p:par>
                                <p:cTn id="28" presetID="45"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2000"/>
                                        <p:tgtEl>
                                          <p:spTgt spid="4"/>
                                        </p:tgtEl>
                                      </p:cBhvr>
                                    </p:animEffect>
                                    <p:anim calcmode="lin" valueType="num">
                                      <p:cBhvr>
                                        <p:cTn id="31" dur="2000" fill="hold"/>
                                        <p:tgtEl>
                                          <p:spTgt spid="4"/>
                                        </p:tgtEl>
                                        <p:attrNameLst>
                                          <p:attrName>ppt_w</p:attrName>
                                        </p:attrNameLst>
                                      </p:cBhvr>
                                      <p:tavLst>
                                        <p:tav tm="0" fmla="#ppt_w*sin(2.5*pi*$)">
                                          <p:val>
                                            <p:fltVal val="0"/>
                                          </p:val>
                                        </p:tav>
                                        <p:tav tm="100000">
                                          <p:val>
                                            <p:fltVal val="1"/>
                                          </p:val>
                                        </p:tav>
                                      </p:tavLst>
                                    </p:anim>
                                    <p:anim calcmode="lin" valueType="num">
                                      <p:cBhvr>
                                        <p:cTn id="32"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circle(in)">
                                      <p:cBhvr>
                                        <p:cTn id="43" dur="20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heel(1)">
                                      <p:cBhvr>
                                        <p:cTn id="48" dur="20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1000" fill="hold"/>
                                        <p:tgtEl>
                                          <p:spTgt spid="9"/>
                                        </p:tgtEl>
                                        <p:attrNameLst>
                                          <p:attrName>ppt_w</p:attrName>
                                        </p:attrNameLst>
                                      </p:cBhvr>
                                      <p:tavLst>
                                        <p:tav tm="0">
                                          <p:val>
                                            <p:fltVal val="0"/>
                                          </p:val>
                                        </p:tav>
                                        <p:tav tm="100000">
                                          <p:val>
                                            <p:strVal val="#ppt_w"/>
                                          </p:val>
                                        </p:tav>
                                      </p:tavLst>
                                    </p:anim>
                                    <p:anim calcmode="lin" valueType="num">
                                      <p:cBhvr>
                                        <p:cTn id="54" dur="1000" fill="hold"/>
                                        <p:tgtEl>
                                          <p:spTgt spid="9"/>
                                        </p:tgtEl>
                                        <p:attrNameLst>
                                          <p:attrName>ppt_h</p:attrName>
                                        </p:attrNameLst>
                                      </p:cBhvr>
                                      <p:tavLst>
                                        <p:tav tm="0">
                                          <p:val>
                                            <p:fltVal val="0"/>
                                          </p:val>
                                        </p:tav>
                                        <p:tav tm="100000">
                                          <p:val>
                                            <p:strVal val="#ppt_h"/>
                                          </p:val>
                                        </p:tav>
                                      </p:tavLst>
                                    </p:anim>
                                    <p:anim calcmode="lin" valueType="num">
                                      <p:cBhvr>
                                        <p:cTn id="55" dur="1000" fill="hold"/>
                                        <p:tgtEl>
                                          <p:spTgt spid="9"/>
                                        </p:tgtEl>
                                        <p:attrNameLst>
                                          <p:attrName>style.rotation</p:attrName>
                                        </p:attrNameLst>
                                      </p:cBhvr>
                                      <p:tavLst>
                                        <p:tav tm="0">
                                          <p:val>
                                            <p:fltVal val="90"/>
                                          </p:val>
                                        </p:tav>
                                        <p:tav tm="100000">
                                          <p:val>
                                            <p:fltVal val="0"/>
                                          </p:val>
                                        </p:tav>
                                      </p:tavLst>
                                    </p:anim>
                                    <p:animEffect transition="in" filter="fade">
                                      <p:cBhvr>
                                        <p:cTn id="56" dur="100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down)">
                                      <p:cBhvr>
                                        <p:cTn id="61" dur="580">
                                          <p:stCondLst>
                                            <p:cond delay="0"/>
                                          </p:stCondLst>
                                        </p:cTn>
                                        <p:tgtEl>
                                          <p:spTgt spid="10"/>
                                        </p:tgtEl>
                                      </p:cBhvr>
                                    </p:animEffect>
                                    <p:anim calcmode="lin" valueType="num">
                                      <p:cBhvr>
                                        <p:cTn id="6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67" dur="26">
                                          <p:stCondLst>
                                            <p:cond delay="650"/>
                                          </p:stCondLst>
                                        </p:cTn>
                                        <p:tgtEl>
                                          <p:spTgt spid="10"/>
                                        </p:tgtEl>
                                      </p:cBhvr>
                                      <p:to x="100000" y="60000"/>
                                    </p:animScale>
                                    <p:animScale>
                                      <p:cBhvr>
                                        <p:cTn id="68" dur="166" decel="50000">
                                          <p:stCondLst>
                                            <p:cond delay="676"/>
                                          </p:stCondLst>
                                        </p:cTn>
                                        <p:tgtEl>
                                          <p:spTgt spid="10"/>
                                        </p:tgtEl>
                                      </p:cBhvr>
                                      <p:to x="100000" y="100000"/>
                                    </p:animScale>
                                    <p:animScale>
                                      <p:cBhvr>
                                        <p:cTn id="69" dur="26">
                                          <p:stCondLst>
                                            <p:cond delay="1312"/>
                                          </p:stCondLst>
                                        </p:cTn>
                                        <p:tgtEl>
                                          <p:spTgt spid="10"/>
                                        </p:tgtEl>
                                      </p:cBhvr>
                                      <p:to x="100000" y="80000"/>
                                    </p:animScale>
                                    <p:animScale>
                                      <p:cBhvr>
                                        <p:cTn id="70" dur="166" decel="50000">
                                          <p:stCondLst>
                                            <p:cond delay="1338"/>
                                          </p:stCondLst>
                                        </p:cTn>
                                        <p:tgtEl>
                                          <p:spTgt spid="10"/>
                                        </p:tgtEl>
                                      </p:cBhvr>
                                      <p:to x="100000" y="100000"/>
                                    </p:animScale>
                                    <p:animScale>
                                      <p:cBhvr>
                                        <p:cTn id="71" dur="26">
                                          <p:stCondLst>
                                            <p:cond delay="1642"/>
                                          </p:stCondLst>
                                        </p:cTn>
                                        <p:tgtEl>
                                          <p:spTgt spid="10"/>
                                        </p:tgtEl>
                                      </p:cBhvr>
                                      <p:to x="100000" y="90000"/>
                                    </p:animScale>
                                    <p:animScale>
                                      <p:cBhvr>
                                        <p:cTn id="72" dur="166" decel="50000">
                                          <p:stCondLst>
                                            <p:cond delay="1668"/>
                                          </p:stCondLst>
                                        </p:cTn>
                                        <p:tgtEl>
                                          <p:spTgt spid="10"/>
                                        </p:tgtEl>
                                      </p:cBhvr>
                                      <p:to x="100000" y="100000"/>
                                    </p:animScale>
                                    <p:animScale>
                                      <p:cBhvr>
                                        <p:cTn id="73" dur="26">
                                          <p:stCondLst>
                                            <p:cond delay="1808"/>
                                          </p:stCondLst>
                                        </p:cTn>
                                        <p:tgtEl>
                                          <p:spTgt spid="10"/>
                                        </p:tgtEl>
                                      </p:cBhvr>
                                      <p:to x="100000" y="95000"/>
                                    </p:animScale>
                                    <p:animScale>
                                      <p:cBhvr>
                                        <p:cTn id="74"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assets.vr-zone.net/10456/iP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rot="273005">
            <a:off x="158994" y="482679"/>
            <a:ext cx="9014006" cy="584775"/>
          </a:xfrm>
          <a:prstGeom prst="rect">
            <a:avLst/>
          </a:prstGeom>
          <a:noFill/>
        </p:spPr>
        <p:txBody>
          <a:bodyPr wrap="none" lIns="91440" tIns="45720" rIns="91440" bIns="45720">
            <a:spAutoFit/>
          </a:bodyPr>
          <a:lstStyle/>
          <a:p>
            <a:pPr algn="ctr"/>
            <a:r>
              <a:rPr lang="en-US" sz="32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Magneto" pitchFamily="82" charset="0"/>
              </a:rPr>
              <a:t>From the Manufacture’s point of view…</a:t>
            </a:r>
            <a:endParaRPr lang="en-US" sz="32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Magneto" pitchFamily="82" charset="0"/>
            </a:endParaRPr>
          </a:p>
        </p:txBody>
      </p:sp>
      <p:sp>
        <p:nvSpPr>
          <p:cNvPr id="6" name="TextBox 5"/>
          <p:cNvSpPr txBox="1"/>
          <p:nvPr/>
        </p:nvSpPr>
        <p:spPr>
          <a:xfrm>
            <a:off x="371233" y="1268760"/>
            <a:ext cx="8640960" cy="4339650"/>
          </a:xfrm>
          <a:prstGeom prst="rect">
            <a:avLst/>
          </a:prstGeom>
          <a:solidFill>
            <a:schemeClr val="bg1"/>
          </a:solidFill>
        </p:spPr>
        <p:txBody>
          <a:bodyPr wrap="square" rtlCol="0">
            <a:spAutoFit/>
          </a:bodyPr>
          <a:lstStyle/>
          <a:p>
            <a:r>
              <a:rPr lang="en-US" sz="2800" dirty="0" smtClean="0">
                <a:latin typeface="Imprint MT Shadow" pitchFamily="82" charset="0"/>
              </a:rPr>
              <a:t>*Taste </a:t>
            </a:r>
            <a:endParaRPr lang="en-SG" sz="2800" dirty="0" smtClean="0">
              <a:latin typeface="Imprint MT Shadow" pitchFamily="82" charset="0"/>
            </a:endParaRPr>
          </a:p>
          <a:p>
            <a:pPr marL="457200" indent="-457200">
              <a:buFontTx/>
              <a:buChar char="-"/>
            </a:pPr>
            <a:r>
              <a:rPr lang="en-SG" sz="3100" dirty="0" smtClean="0">
                <a:latin typeface="Imprint MT Shadow" pitchFamily="82" charset="0"/>
              </a:rPr>
              <a:t>For marketing, it can be done through comparison of </a:t>
            </a:r>
            <a:r>
              <a:rPr lang="en-SG" sz="3100" dirty="0" err="1" smtClean="0">
                <a:latin typeface="Imprint MT Shadow" pitchFamily="82" charset="0"/>
              </a:rPr>
              <a:t>iPad</a:t>
            </a:r>
            <a:r>
              <a:rPr lang="en-SG" sz="3100" dirty="0" smtClean="0">
                <a:latin typeface="Imprint MT Shadow" pitchFamily="82" charset="0"/>
              </a:rPr>
              <a:t> and its substitute products.</a:t>
            </a:r>
          </a:p>
          <a:p>
            <a:pPr marL="457200" indent="-457200">
              <a:buFontTx/>
              <a:buChar char="-"/>
            </a:pPr>
            <a:r>
              <a:rPr lang="en-SG" sz="3100" dirty="0" smtClean="0">
                <a:latin typeface="Imprint MT Shadow" pitchFamily="82" charset="0"/>
              </a:rPr>
              <a:t>For </a:t>
            </a:r>
            <a:r>
              <a:rPr lang="en-SG" sz="3100" dirty="0">
                <a:latin typeface="Imprint MT Shadow" pitchFamily="82" charset="0"/>
              </a:rPr>
              <a:t>example, the </a:t>
            </a:r>
            <a:r>
              <a:rPr lang="en-SG" sz="3100" dirty="0" err="1">
                <a:latin typeface="Imprint MT Shadow" pitchFamily="82" charset="0"/>
              </a:rPr>
              <a:t>ipad</a:t>
            </a:r>
            <a:r>
              <a:rPr lang="en-SG" sz="3100" dirty="0">
                <a:latin typeface="Imprint MT Shadow" pitchFamily="82" charset="0"/>
              </a:rPr>
              <a:t> is better than the android by the fact that it is more user-friendly </a:t>
            </a:r>
            <a:endParaRPr lang="en-SG" sz="3100" dirty="0" smtClean="0">
              <a:latin typeface="Imprint MT Shadow" pitchFamily="82" charset="0"/>
            </a:endParaRPr>
          </a:p>
          <a:p>
            <a:pPr marL="457200" indent="-457200">
              <a:buFontTx/>
              <a:buChar char="-"/>
            </a:pPr>
            <a:r>
              <a:rPr lang="en-SG" sz="3100" dirty="0" smtClean="0">
                <a:latin typeface="Imprint MT Shadow" pitchFamily="82" charset="0"/>
              </a:rPr>
              <a:t>It also has a huge </a:t>
            </a:r>
            <a:r>
              <a:rPr lang="en-SG" sz="3100" dirty="0">
                <a:latin typeface="Imprint MT Shadow" pitchFamily="82" charset="0"/>
              </a:rPr>
              <a:t>range of products specially created for </a:t>
            </a:r>
            <a:r>
              <a:rPr lang="en-SG" sz="3100" dirty="0" smtClean="0">
                <a:latin typeface="Imprint MT Shadow" pitchFamily="82" charset="0"/>
              </a:rPr>
              <a:t>it, </a:t>
            </a:r>
            <a:r>
              <a:rPr lang="en-SG" sz="3100" dirty="0">
                <a:latin typeface="Imprint MT Shadow" pitchFamily="82" charset="0"/>
              </a:rPr>
              <a:t>plus more secure </a:t>
            </a:r>
            <a:r>
              <a:rPr lang="en-SG" sz="3100" dirty="0" smtClean="0">
                <a:latin typeface="Imprint MT Shadow" pitchFamily="82" charset="0"/>
              </a:rPr>
              <a:t>applications</a:t>
            </a:r>
          </a:p>
          <a:p>
            <a:pPr marL="457200" indent="-457200">
              <a:buFontTx/>
              <a:buChar char="-"/>
            </a:pPr>
            <a:r>
              <a:rPr lang="en-US" sz="3100" dirty="0" smtClean="0">
                <a:latin typeface="Imprint MT Shadow" pitchFamily="82" charset="0"/>
              </a:rPr>
              <a:t>It also touts a larger screen than its competitors, making it greater </a:t>
            </a:r>
            <a:r>
              <a:rPr lang="en-US" sz="3100" dirty="0" err="1" smtClean="0">
                <a:latin typeface="Imprint MT Shadow" pitchFamily="82" charset="0"/>
              </a:rPr>
              <a:t>valus</a:t>
            </a:r>
            <a:r>
              <a:rPr lang="en-US" sz="3100" dirty="0" smtClean="0">
                <a:latin typeface="Imprint MT Shadow" pitchFamily="82" charset="0"/>
              </a:rPr>
              <a:t> for money</a:t>
            </a:r>
            <a:endParaRPr lang="en-SG" sz="3100" dirty="0">
              <a:latin typeface="Imprint MT Shadow" pitchFamily="82" charset="0"/>
            </a:endParaRPr>
          </a:p>
        </p:txBody>
      </p:sp>
    </p:spTree>
    <p:extLst>
      <p:ext uri="{BB962C8B-B14F-4D97-AF65-F5344CB8AC3E}">
        <p14:creationId xmlns:p14="http://schemas.microsoft.com/office/powerpoint/2010/main" val="327444017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assets.vr-zone.net/10456/iP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55576" y="335845"/>
            <a:ext cx="7992888" cy="6186309"/>
          </a:xfrm>
          <a:prstGeom prst="rect">
            <a:avLst/>
          </a:prstGeom>
          <a:solidFill>
            <a:schemeClr val="bg1"/>
          </a:solidFill>
        </p:spPr>
        <p:txBody>
          <a:bodyPr wrap="square" rtlCol="0">
            <a:spAutoFit/>
          </a:bodyPr>
          <a:lstStyle/>
          <a:p>
            <a:pPr marL="285750" indent="-285750">
              <a:buFontTx/>
              <a:buChar char="-"/>
            </a:pPr>
            <a:r>
              <a:rPr lang="en-SG" sz="3600" dirty="0" smtClean="0">
                <a:latin typeface="Imprint MT Shadow" pitchFamily="82" charset="0"/>
              </a:rPr>
              <a:t>Furthermore</a:t>
            </a:r>
            <a:r>
              <a:rPr lang="en-SG" sz="3600" dirty="0">
                <a:latin typeface="Imprint MT Shadow" pitchFamily="82" charset="0"/>
              </a:rPr>
              <a:t>, social </a:t>
            </a:r>
            <a:r>
              <a:rPr lang="en-SG" sz="3600" dirty="0" smtClean="0">
                <a:latin typeface="Imprint MT Shadow" pitchFamily="82" charset="0"/>
              </a:rPr>
              <a:t>influence </a:t>
            </a:r>
            <a:r>
              <a:rPr lang="en-SG" sz="3600" dirty="0">
                <a:latin typeface="Imprint MT Shadow" pitchFamily="82" charset="0"/>
              </a:rPr>
              <a:t>can be used for marketing as people tend to desire what others </a:t>
            </a:r>
            <a:r>
              <a:rPr lang="en-SG" sz="3600" dirty="0" smtClean="0">
                <a:latin typeface="Imprint MT Shadow" pitchFamily="82" charset="0"/>
              </a:rPr>
              <a:t>have </a:t>
            </a:r>
          </a:p>
          <a:p>
            <a:pPr marL="285750" indent="-285750">
              <a:buFontTx/>
              <a:buChar char="-"/>
            </a:pPr>
            <a:r>
              <a:rPr lang="en-SG" sz="3600" dirty="0" smtClean="0">
                <a:latin typeface="Imprint MT Shadow" pitchFamily="82" charset="0"/>
              </a:rPr>
              <a:t>Apple can also use the word of mouth and the internet to publicise the </a:t>
            </a:r>
            <a:r>
              <a:rPr lang="en-SG" sz="3600" dirty="0" err="1" smtClean="0">
                <a:latin typeface="Imprint MT Shadow" pitchFamily="82" charset="0"/>
              </a:rPr>
              <a:t>iPad</a:t>
            </a:r>
            <a:r>
              <a:rPr lang="en-SG" sz="3600" dirty="0" smtClean="0">
                <a:latin typeface="Imprint MT Shadow" pitchFamily="82" charset="0"/>
              </a:rPr>
              <a:t> through fans of Apple products</a:t>
            </a:r>
          </a:p>
          <a:p>
            <a:pPr marL="285750" indent="-285750">
              <a:buFontTx/>
              <a:buChar char="-"/>
            </a:pPr>
            <a:r>
              <a:rPr lang="en-US" sz="3600" dirty="0" smtClean="0">
                <a:latin typeface="Imprint MT Shadow" pitchFamily="82" charset="0"/>
              </a:rPr>
              <a:t>Having already established a massive customer fan-base, Apple is well equipped for marketing their products in the future, without the need for costly advertisements</a:t>
            </a:r>
            <a:endParaRPr lang="en-SG" sz="3600" dirty="0">
              <a:latin typeface="Imprint MT Shadow" pitchFamily="82" charset="0"/>
            </a:endParaRPr>
          </a:p>
        </p:txBody>
      </p:sp>
    </p:spTree>
    <p:extLst>
      <p:ext uri="{BB962C8B-B14F-4D97-AF65-F5344CB8AC3E}">
        <p14:creationId xmlns:p14="http://schemas.microsoft.com/office/powerpoint/2010/main" val="112006363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linuxuser.co.uk/wp-content/uploads/2010/10/Samsung-Galaxy-Ta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773"/>
            <a:ext cx="9144000" cy="6883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0789077"/>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touchuserguide.com/wp-content/uploads/2010/06/Circuitous-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56" y="1"/>
            <a:ext cx="9160055" cy="689708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rot="273005">
            <a:off x="158993" y="356622"/>
            <a:ext cx="9014006" cy="584775"/>
          </a:xfrm>
          <a:prstGeom prst="rect">
            <a:avLst/>
          </a:prstGeom>
          <a:noFill/>
        </p:spPr>
        <p:txBody>
          <a:bodyPr wrap="none" lIns="91440" tIns="45720" rIns="91440" bIns="45720">
            <a:spAutoFit/>
          </a:bodyPr>
          <a:lstStyle/>
          <a:p>
            <a:pPr algn="ctr"/>
            <a:r>
              <a:rPr lang="en-US" sz="32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Magneto" pitchFamily="82" charset="0"/>
              </a:rPr>
              <a:t>From the Manufacture’s point of view…</a:t>
            </a:r>
            <a:endParaRPr lang="en-US" sz="32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Magneto" pitchFamily="82" charset="0"/>
            </a:endParaRPr>
          </a:p>
        </p:txBody>
      </p:sp>
      <p:sp>
        <p:nvSpPr>
          <p:cNvPr id="4" name="TextBox 3"/>
          <p:cNvSpPr txBox="1"/>
          <p:nvPr/>
        </p:nvSpPr>
        <p:spPr>
          <a:xfrm>
            <a:off x="453528" y="1124744"/>
            <a:ext cx="8424936" cy="5970865"/>
          </a:xfrm>
          <a:prstGeom prst="rect">
            <a:avLst/>
          </a:prstGeom>
          <a:solidFill>
            <a:schemeClr val="bg1"/>
          </a:solidFill>
        </p:spPr>
        <p:txBody>
          <a:bodyPr wrap="square" rtlCol="0">
            <a:spAutoFit/>
          </a:bodyPr>
          <a:lstStyle/>
          <a:p>
            <a:r>
              <a:rPr lang="en-US" sz="2800" dirty="0" smtClean="0">
                <a:latin typeface="Imprint MT Shadow" pitchFamily="82" charset="0"/>
              </a:rPr>
              <a:t>*Changes in Cost of Production</a:t>
            </a:r>
            <a:endParaRPr lang="en-SG" sz="2800" dirty="0" smtClean="0">
              <a:latin typeface="Imprint MT Shadow" pitchFamily="82" charset="0"/>
            </a:endParaRPr>
          </a:p>
          <a:p>
            <a:pPr marL="285750" indent="-285750">
              <a:buFontTx/>
              <a:buChar char="-"/>
            </a:pPr>
            <a:r>
              <a:rPr lang="en-SG" sz="2800" dirty="0" smtClean="0">
                <a:latin typeface="Imprint MT Shadow" pitchFamily="82" charset="0"/>
              </a:rPr>
              <a:t>Cost </a:t>
            </a:r>
            <a:r>
              <a:rPr lang="en-SG" sz="2800" dirty="0">
                <a:latin typeface="Imprint MT Shadow" pitchFamily="82" charset="0"/>
              </a:rPr>
              <a:t>of production and state of technology plays a part in determining the price of the </a:t>
            </a:r>
            <a:r>
              <a:rPr lang="en-SG" sz="2800" dirty="0" err="1">
                <a:latin typeface="Imprint MT Shadow" pitchFamily="82" charset="0"/>
              </a:rPr>
              <a:t>iPad</a:t>
            </a:r>
            <a:r>
              <a:rPr lang="en-SG" sz="2800" dirty="0">
                <a:latin typeface="Imprint MT Shadow" pitchFamily="82" charset="0"/>
              </a:rPr>
              <a:t>. </a:t>
            </a:r>
            <a:endParaRPr lang="en-SG" sz="2800" dirty="0">
              <a:latin typeface="Imprint MT Shadow" pitchFamily="82" charset="0"/>
            </a:endParaRPr>
          </a:p>
          <a:p>
            <a:pPr marL="285750" indent="-285750">
              <a:buFontTx/>
              <a:buChar char="-"/>
            </a:pPr>
            <a:r>
              <a:rPr lang="en-SG" sz="2800" dirty="0" smtClean="0">
                <a:latin typeface="Imprint MT Shadow" pitchFamily="82" charset="0"/>
              </a:rPr>
              <a:t>With </a:t>
            </a:r>
            <a:r>
              <a:rPr lang="en-SG" sz="2800" dirty="0">
                <a:latin typeface="Imprint MT Shadow" pitchFamily="82" charset="0"/>
              </a:rPr>
              <a:t>technological advancement more </a:t>
            </a:r>
            <a:r>
              <a:rPr lang="en-SG" sz="2800" dirty="0" err="1">
                <a:latin typeface="Imprint MT Shadow" pitchFamily="82" charset="0"/>
              </a:rPr>
              <a:t>iPads</a:t>
            </a:r>
            <a:r>
              <a:rPr lang="en-SG" sz="2800" dirty="0">
                <a:latin typeface="Imprint MT Shadow" pitchFamily="82" charset="0"/>
              </a:rPr>
              <a:t> can be produced with the same cost price to meet the </a:t>
            </a:r>
            <a:r>
              <a:rPr lang="en-SG" sz="2800" dirty="0" smtClean="0">
                <a:latin typeface="Imprint MT Shadow" pitchFamily="82" charset="0"/>
              </a:rPr>
              <a:t>demand</a:t>
            </a:r>
          </a:p>
          <a:p>
            <a:pPr marL="285750" indent="-285750">
              <a:buFontTx/>
              <a:buChar char="-"/>
            </a:pPr>
            <a:r>
              <a:rPr lang="en-US" sz="2800" dirty="0" smtClean="0">
                <a:latin typeface="Imprint MT Shadow" pitchFamily="82" charset="0"/>
              </a:rPr>
              <a:t>Consumers signal changes in demand to producers through prices that are willing and able to pay (signaling function)</a:t>
            </a:r>
          </a:p>
          <a:p>
            <a:pPr marL="285750" indent="-285750">
              <a:buFontTx/>
              <a:buChar char="-"/>
            </a:pPr>
            <a:r>
              <a:rPr lang="en-US" sz="2800" dirty="0" smtClean="0">
                <a:latin typeface="Imprint MT Shadow" pitchFamily="82" charset="0"/>
              </a:rPr>
              <a:t>Producers will only supply goods to those who are willing and able to pay, whilst those unwilling or unable to pay for the good will be driven out of the market (rationing function)</a:t>
            </a:r>
            <a:endParaRPr lang="en-SG" sz="2800" dirty="0" smtClean="0">
              <a:latin typeface="Imprint MT Shadow" pitchFamily="82" charset="0"/>
            </a:endParaRPr>
          </a:p>
          <a:p>
            <a:pPr marL="285750" indent="-285750">
              <a:buFontTx/>
              <a:buChar char="-"/>
            </a:pPr>
            <a:endParaRPr lang="en-SG" dirty="0"/>
          </a:p>
        </p:txBody>
      </p:sp>
    </p:spTree>
    <p:extLst>
      <p:ext uri="{BB962C8B-B14F-4D97-AF65-F5344CB8AC3E}">
        <p14:creationId xmlns:p14="http://schemas.microsoft.com/office/powerpoint/2010/main" val="15097645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touchuserguide.com/wp-content/uploads/2010/06/Circuitous-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5" y="0"/>
            <a:ext cx="9160055" cy="689708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38035" y="1052736"/>
            <a:ext cx="7950389" cy="4801314"/>
          </a:xfrm>
          <a:prstGeom prst="rect">
            <a:avLst/>
          </a:prstGeom>
          <a:solidFill>
            <a:schemeClr val="bg1"/>
          </a:solidFill>
        </p:spPr>
        <p:txBody>
          <a:bodyPr wrap="square" rtlCol="0">
            <a:spAutoFit/>
          </a:bodyPr>
          <a:lstStyle/>
          <a:p>
            <a:pPr marL="285750" indent="-285750">
              <a:buFontTx/>
              <a:buChar char="-"/>
            </a:pPr>
            <a:r>
              <a:rPr lang="en-US" sz="3200" dirty="0" smtClean="0">
                <a:latin typeface="Imprint MT Shadow" pitchFamily="82" charset="0"/>
              </a:rPr>
              <a:t>In the case of the </a:t>
            </a:r>
            <a:r>
              <a:rPr lang="en-US" sz="3200" dirty="0" err="1" smtClean="0">
                <a:latin typeface="Imprint MT Shadow" pitchFamily="82" charset="0"/>
              </a:rPr>
              <a:t>iPad</a:t>
            </a:r>
            <a:r>
              <a:rPr lang="en-US" sz="3200" dirty="0" smtClean="0">
                <a:latin typeface="Imprint MT Shadow" pitchFamily="82" charset="0"/>
              </a:rPr>
              <a:t>, since the demand for it is high, Apple makes large profits which in turn can be used to build new factories for the production of more </a:t>
            </a:r>
            <a:r>
              <a:rPr lang="en-US" sz="3200" dirty="0" err="1" smtClean="0">
                <a:latin typeface="Imprint MT Shadow" pitchFamily="82" charset="0"/>
              </a:rPr>
              <a:t>iPads</a:t>
            </a:r>
            <a:endParaRPr lang="en-US" sz="3200" dirty="0" smtClean="0">
              <a:latin typeface="Imprint MT Shadow" pitchFamily="82" charset="0"/>
            </a:endParaRPr>
          </a:p>
          <a:p>
            <a:pPr marL="285750" indent="-285750">
              <a:buFontTx/>
              <a:buChar char="-"/>
            </a:pPr>
            <a:r>
              <a:rPr lang="en-US" sz="3200" dirty="0" smtClean="0">
                <a:latin typeface="Imprint MT Shadow" pitchFamily="82" charset="0"/>
              </a:rPr>
              <a:t>Thus with the improvement in technology, Apple can produce more </a:t>
            </a:r>
            <a:r>
              <a:rPr lang="en-US" sz="3200" dirty="0" smtClean="0">
                <a:latin typeface="Imprint MT Shadow" pitchFamily="82" charset="0"/>
              </a:rPr>
              <a:t>iPads</a:t>
            </a:r>
            <a:r>
              <a:rPr lang="en-US" sz="3200" dirty="0" smtClean="0">
                <a:latin typeface="Imprint MT Shadow" pitchFamily="82" charset="0"/>
              </a:rPr>
              <a:t> for less money and thus the cost of the </a:t>
            </a:r>
            <a:r>
              <a:rPr lang="en-US" sz="3200" dirty="0" smtClean="0">
                <a:latin typeface="Imprint MT Shadow" pitchFamily="82" charset="0"/>
              </a:rPr>
              <a:t>iPad</a:t>
            </a:r>
            <a:r>
              <a:rPr lang="en-US" sz="3200" dirty="0" smtClean="0">
                <a:latin typeface="Imprint MT Shadow" pitchFamily="82" charset="0"/>
              </a:rPr>
              <a:t> need not be raised, allowing it to remain competitive</a:t>
            </a:r>
          </a:p>
          <a:p>
            <a:pPr marL="285750" indent="-285750">
              <a:buFontTx/>
              <a:buChar char="-"/>
            </a:pPr>
            <a:endParaRPr lang="en-SG" dirty="0"/>
          </a:p>
        </p:txBody>
      </p:sp>
    </p:spTree>
    <p:extLst>
      <p:ext uri="{BB962C8B-B14F-4D97-AF65-F5344CB8AC3E}">
        <p14:creationId xmlns:p14="http://schemas.microsoft.com/office/powerpoint/2010/main" val="3207319231"/>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modmyi.com/images/pauldanielash/foxconnwork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02512"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763688" y="980728"/>
            <a:ext cx="6336704" cy="5509200"/>
          </a:xfrm>
          <a:prstGeom prst="rect">
            <a:avLst/>
          </a:prstGeom>
          <a:noFill/>
        </p:spPr>
        <p:txBody>
          <a:bodyPr wrap="square" lIns="91440" tIns="45720" rIns="91440" bIns="45720">
            <a:spAutoFit/>
          </a:bodyPr>
          <a:lstStyle/>
          <a:p>
            <a:pPr algn="ctr"/>
            <a:r>
              <a:rPr lang="en-US" sz="8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Cheap,</a:t>
            </a:r>
          </a:p>
          <a:p>
            <a:pPr algn="ctr"/>
            <a:r>
              <a:rPr lang="en-US" sz="8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Cheaper,</a:t>
            </a:r>
          </a:p>
          <a:p>
            <a:pPr algn="ctr"/>
            <a:r>
              <a:rPr lang="en-US" sz="8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Even Cheaper!!</a:t>
            </a:r>
          </a:p>
        </p:txBody>
      </p:sp>
    </p:spTree>
    <p:extLst>
      <p:ext uri="{BB962C8B-B14F-4D97-AF65-F5344CB8AC3E}">
        <p14:creationId xmlns:p14="http://schemas.microsoft.com/office/powerpoint/2010/main" val="272685117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xEl>
                                              <p:pRg st="0" end="0"/>
                                            </p:txEl>
                                          </p:spTgt>
                                        </p:tgtEl>
                                        <p:attrNameLst>
                                          <p:attrName>ppt_x</p:attrName>
                                          <p:attrName>ppt_y</p:attrName>
                                        </p:attrNameLst>
                                      </p:cBhvr>
                                    </p:animMotion>
                                    <p:animRot by="1500000">
                                      <p:cBhvr>
                                        <p:cTn id="7" dur="125" fill="hold">
                                          <p:stCondLst>
                                            <p:cond delay="0"/>
                                          </p:stCondLst>
                                        </p:cTn>
                                        <p:tgtEl>
                                          <p:spTgt spid="4">
                                            <p:txEl>
                                              <p:pRg st="0" end="0"/>
                                            </p:txEl>
                                          </p:spTgt>
                                        </p:tgtEl>
                                        <p:attrNameLst>
                                          <p:attrName>r</p:attrName>
                                        </p:attrNameLst>
                                      </p:cBhvr>
                                    </p:animRot>
                                    <p:animRot by="-1500000">
                                      <p:cBhvr>
                                        <p:cTn id="8" dur="125" fill="hold">
                                          <p:stCondLst>
                                            <p:cond delay="125"/>
                                          </p:stCondLst>
                                        </p:cTn>
                                        <p:tgtEl>
                                          <p:spTgt spid="4">
                                            <p:txEl>
                                              <p:pRg st="0" end="0"/>
                                            </p:txEl>
                                          </p:spTgt>
                                        </p:tgtEl>
                                        <p:attrNameLst>
                                          <p:attrName>r</p:attrName>
                                        </p:attrNameLst>
                                      </p:cBhvr>
                                    </p:animRot>
                                    <p:animRot by="-1500000">
                                      <p:cBhvr>
                                        <p:cTn id="9" dur="125" fill="hold">
                                          <p:stCondLst>
                                            <p:cond delay="250"/>
                                          </p:stCondLst>
                                        </p:cTn>
                                        <p:tgtEl>
                                          <p:spTgt spid="4">
                                            <p:txEl>
                                              <p:pRg st="0" end="0"/>
                                            </p:txEl>
                                          </p:spTgt>
                                        </p:tgtEl>
                                        <p:attrNameLst>
                                          <p:attrName>r</p:attrName>
                                        </p:attrNameLst>
                                      </p:cBhvr>
                                    </p:animRot>
                                    <p:animRot by="1500000">
                                      <p:cBhvr>
                                        <p:cTn id="10" dur="125" fill="hold">
                                          <p:stCondLst>
                                            <p:cond delay="375"/>
                                          </p:stCondLst>
                                        </p:cTn>
                                        <p:tgtEl>
                                          <p:spTgt spid="4">
                                            <p:txEl>
                                              <p:pRg st="0" end="0"/>
                                            </p:txEl>
                                          </p:spTgt>
                                        </p:tgtEl>
                                        <p:attrNameLst>
                                          <p:attrName>r</p:attrName>
                                        </p:attrNameLst>
                                      </p:cBhvr>
                                    </p:animRot>
                                  </p:childTnLst>
                                </p:cTn>
                              </p:par>
                              <p:par>
                                <p:cTn id="11" presetID="34" presetClass="emph" presetSubtype="0" fill="hold" nodeType="with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xEl>
                                              <p:pRg st="1" end="1"/>
                                            </p:txEl>
                                          </p:spTgt>
                                        </p:tgtEl>
                                        <p:attrNameLst>
                                          <p:attrName>ppt_x</p:attrName>
                                          <p:attrName>ppt_y</p:attrName>
                                        </p:attrNameLst>
                                      </p:cBhvr>
                                    </p:animMotion>
                                    <p:animRot by="1500000">
                                      <p:cBhvr>
                                        <p:cTn id="13" dur="125" fill="hold">
                                          <p:stCondLst>
                                            <p:cond delay="0"/>
                                          </p:stCondLst>
                                        </p:cTn>
                                        <p:tgtEl>
                                          <p:spTgt spid="4">
                                            <p:txEl>
                                              <p:pRg st="1" end="1"/>
                                            </p:txEl>
                                          </p:spTgt>
                                        </p:tgtEl>
                                        <p:attrNameLst>
                                          <p:attrName>r</p:attrName>
                                        </p:attrNameLst>
                                      </p:cBhvr>
                                    </p:animRot>
                                    <p:animRot by="-1500000">
                                      <p:cBhvr>
                                        <p:cTn id="14" dur="125" fill="hold">
                                          <p:stCondLst>
                                            <p:cond delay="125"/>
                                          </p:stCondLst>
                                        </p:cTn>
                                        <p:tgtEl>
                                          <p:spTgt spid="4">
                                            <p:txEl>
                                              <p:pRg st="1" end="1"/>
                                            </p:txEl>
                                          </p:spTgt>
                                        </p:tgtEl>
                                        <p:attrNameLst>
                                          <p:attrName>r</p:attrName>
                                        </p:attrNameLst>
                                      </p:cBhvr>
                                    </p:animRot>
                                    <p:animRot by="-1500000">
                                      <p:cBhvr>
                                        <p:cTn id="15" dur="125" fill="hold">
                                          <p:stCondLst>
                                            <p:cond delay="250"/>
                                          </p:stCondLst>
                                        </p:cTn>
                                        <p:tgtEl>
                                          <p:spTgt spid="4">
                                            <p:txEl>
                                              <p:pRg st="1" end="1"/>
                                            </p:txEl>
                                          </p:spTgt>
                                        </p:tgtEl>
                                        <p:attrNameLst>
                                          <p:attrName>r</p:attrName>
                                        </p:attrNameLst>
                                      </p:cBhvr>
                                    </p:animRot>
                                    <p:animRot by="1500000">
                                      <p:cBhvr>
                                        <p:cTn id="16" dur="125" fill="hold">
                                          <p:stCondLst>
                                            <p:cond delay="375"/>
                                          </p:stCondLst>
                                        </p:cTn>
                                        <p:tgtEl>
                                          <p:spTgt spid="4">
                                            <p:txEl>
                                              <p:pRg st="1" end="1"/>
                                            </p:txEl>
                                          </p:spTgt>
                                        </p:tgtEl>
                                        <p:attrNameLst>
                                          <p:attrName>r</p:attrName>
                                        </p:attrNameLst>
                                      </p:cBhvr>
                                    </p:animRot>
                                  </p:childTnLst>
                                </p:cTn>
                              </p:par>
                              <p:par>
                                <p:cTn id="17" presetID="34" presetClass="emph" presetSubtype="0" fill="hold" nodeType="withEffect">
                                  <p:stCondLst>
                                    <p:cond delay="0"/>
                                  </p:stCondLst>
                                  <p:iterate type="lt">
                                    <p:tmPct val="10000"/>
                                  </p:iterate>
                                  <p:childTnLst>
                                    <p:animMotion origin="layout" path="M 0.0 0.0 L 0.0 -0.07213" pathEditMode="relative" ptsTypes="">
                                      <p:cBhvr>
                                        <p:cTn id="18" dur="250" accel="50000" decel="50000" autoRev="1" fill="hold">
                                          <p:stCondLst>
                                            <p:cond delay="0"/>
                                          </p:stCondLst>
                                        </p:cTn>
                                        <p:tgtEl>
                                          <p:spTgt spid="4">
                                            <p:txEl>
                                              <p:pRg st="2" end="2"/>
                                            </p:txEl>
                                          </p:spTgt>
                                        </p:tgtEl>
                                        <p:attrNameLst>
                                          <p:attrName>ppt_x</p:attrName>
                                          <p:attrName>ppt_y</p:attrName>
                                        </p:attrNameLst>
                                      </p:cBhvr>
                                    </p:animMotion>
                                    <p:animRot by="1500000">
                                      <p:cBhvr>
                                        <p:cTn id="19" dur="125" fill="hold">
                                          <p:stCondLst>
                                            <p:cond delay="0"/>
                                          </p:stCondLst>
                                        </p:cTn>
                                        <p:tgtEl>
                                          <p:spTgt spid="4">
                                            <p:txEl>
                                              <p:pRg st="2" end="2"/>
                                            </p:txEl>
                                          </p:spTgt>
                                        </p:tgtEl>
                                        <p:attrNameLst>
                                          <p:attrName>r</p:attrName>
                                        </p:attrNameLst>
                                      </p:cBhvr>
                                    </p:animRot>
                                    <p:animRot by="-1500000">
                                      <p:cBhvr>
                                        <p:cTn id="20" dur="125" fill="hold">
                                          <p:stCondLst>
                                            <p:cond delay="125"/>
                                          </p:stCondLst>
                                        </p:cTn>
                                        <p:tgtEl>
                                          <p:spTgt spid="4">
                                            <p:txEl>
                                              <p:pRg st="2" end="2"/>
                                            </p:txEl>
                                          </p:spTgt>
                                        </p:tgtEl>
                                        <p:attrNameLst>
                                          <p:attrName>r</p:attrName>
                                        </p:attrNameLst>
                                      </p:cBhvr>
                                    </p:animRot>
                                    <p:animRot by="-1500000">
                                      <p:cBhvr>
                                        <p:cTn id="21" dur="125" fill="hold">
                                          <p:stCondLst>
                                            <p:cond delay="250"/>
                                          </p:stCondLst>
                                        </p:cTn>
                                        <p:tgtEl>
                                          <p:spTgt spid="4">
                                            <p:txEl>
                                              <p:pRg st="2" end="2"/>
                                            </p:txEl>
                                          </p:spTgt>
                                        </p:tgtEl>
                                        <p:attrNameLst>
                                          <p:attrName>r</p:attrName>
                                        </p:attrNameLst>
                                      </p:cBhvr>
                                    </p:animRot>
                                    <p:animRot by="1500000">
                                      <p:cBhvr>
                                        <p:cTn id="22" dur="125" fill="hold">
                                          <p:stCondLst>
                                            <p:cond delay="375"/>
                                          </p:stCondLst>
                                        </p:cTn>
                                        <p:tgtEl>
                                          <p:spTgt spid="4">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zendesk-zengage.s3.amazonaws.com/photo.mikkel-talking-to-steven-with-ipa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2616" y="-156087"/>
            <a:ext cx="11305256" cy="70294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08520" y="166265"/>
            <a:ext cx="8663215" cy="646331"/>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6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lgerian" pitchFamily="82" charset="0"/>
              </a:rPr>
              <a:t>From the consumer’s point of view…</a:t>
            </a:r>
            <a:endParaRPr lang="en-US" sz="36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lgerian" pitchFamily="82" charset="0"/>
            </a:endParaRPr>
          </a:p>
        </p:txBody>
      </p:sp>
      <p:sp>
        <p:nvSpPr>
          <p:cNvPr id="4" name="TextBox 3"/>
          <p:cNvSpPr txBox="1"/>
          <p:nvPr/>
        </p:nvSpPr>
        <p:spPr>
          <a:xfrm>
            <a:off x="323528" y="1225689"/>
            <a:ext cx="8712968" cy="5078313"/>
          </a:xfrm>
          <a:prstGeom prst="rect">
            <a:avLst/>
          </a:prstGeom>
          <a:solidFill>
            <a:srgbClr val="FFC000"/>
          </a:solidFill>
        </p:spPr>
        <p:txBody>
          <a:bodyPr wrap="square" rtlCol="0">
            <a:spAutoFit/>
          </a:bodyPr>
          <a:lstStyle/>
          <a:p>
            <a:r>
              <a:rPr lang="en-US" sz="3600" dirty="0" smtClean="0">
                <a:latin typeface="Imprint MT Shadow" pitchFamily="82" charset="0"/>
              </a:rPr>
              <a:t>*Price of Substitutes</a:t>
            </a:r>
            <a:endParaRPr lang="en-SG" sz="3600" dirty="0" smtClean="0">
              <a:latin typeface="Imprint MT Shadow" pitchFamily="82" charset="0"/>
            </a:endParaRPr>
          </a:p>
          <a:p>
            <a:r>
              <a:rPr lang="en-SG" sz="3600" dirty="0" smtClean="0">
                <a:latin typeface="Imprint MT Shadow" pitchFamily="82" charset="0"/>
              </a:rPr>
              <a:t>- The price </a:t>
            </a:r>
            <a:r>
              <a:rPr lang="en-SG" sz="3600" dirty="0">
                <a:latin typeface="Imprint MT Shadow" pitchFamily="82" charset="0"/>
              </a:rPr>
              <a:t>of the </a:t>
            </a:r>
            <a:r>
              <a:rPr lang="en-SG" sz="3600" dirty="0" smtClean="0">
                <a:latin typeface="Imprint MT Shadow" pitchFamily="82" charset="0"/>
              </a:rPr>
              <a:t>Pad </a:t>
            </a:r>
            <a:r>
              <a:rPr lang="en-SG" sz="3600" dirty="0">
                <a:latin typeface="Imprint MT Shadow" pitchFamily="82" charset="0"/>
              </a:rPr>
              <a:t>is considerably reasonable as compared to its substitute products. </a:t>
            </a:r>
            <a:endParaRPr lang="en-SG" sz="3600" dirty="0" smtClean="0">
              <a:latin typeface="Imprint MT Shadow" pitchFamily="82" charset="0"/>
            </a:endParaRPr>
          </a:p>
          <a:p>
            <a:r>
              <a:rPr lang="en-SG" sz="3600" dirty="0" smtClean="0">
                <a:latin typeface="Imprint MT Shadow" pitchFamily="82" charset="0"/>
              </a:rPr>
              <a:t>- Such </a:t>
            </a:r>
            <a:r>
              <a:rPr lang="en-SG" sz="3600" dirty="0">
                <a:latin typeface="Imprint MT Shadow" pitchFamily="82" charset="0"/>
              </a:rPr>
              <a:t>examples are the Samsung Galaxy Tab which is powered by </a:t>
            </a:r>
            <a:r>
              <a:rPr lang="en-SG" sz="3600" dirty="0" smtClean="0">
                <a:latin typeface="Imprint MT Shadow" pitchFamily="82" charset="0"/>
              </a:rPr>
              <a:t>android, a platform which competes directly with apple’s </a:t>
            </a:r>
            <a:r>
              <a:rPr lang="en-SG" sz="3600" dirty="0" err="1" smtClean="0">
                <a:latin typeface="Imprint MT Shadow" pitchFamily="82" charset="0"/>
              </a:rPr>
              <a:t>iOS</a:t>
            </a:r>
            <a:r>
              <a:rPr lang="en-SG" sz="3600" dirty="0" smtClean="0">
                <a:latin typeface="Imprint MT Shadow" pitchFamily="82" charset="0"/>
              </a:rPr>
              <a:t> which powers the </a:t>
            </a:r>
            <a:r>
              <a:rPr lang="en-SG" sz="3600" dirty="0" err="1" smtClean="0">
                <a:latin typeface="Imprint MT Shadow" pitchFamily="82" charset="0"/>
              </a:rPr>
              <a:t>iPad</a:t>
            </a:r>
            <a:r>
              <a:rPr lang="en-SG" sz="3600" dirty="0" smtClean="0">
                <a:latin typeface="Imprint MT Shadow" pitchFamily="82" charset="0"/>
              </a:rPr>
              <a:t> </a:t>
            </a:r>
            <a:r>
              <a:rPr lang="en-SG" sz="3600" dirty="0">
                <a:latin typeface="Imprint MT Shadow" pitchFamily="82" charset="0"/>
              </a:rPr>
              <a:t>and costs about 20% – 30% more.</a:t>
            </a:r>
            <a:endParaRPr lang="en-SG" sz="3600" dirty="0">
              <a:latin typeface="Imprint MT Shadow" pitchFamily="82" charset="0"/>
            </a:endParaRPr>
          </a:p>
        </p:txBody>
      </p:sp>
    </p:spTree>
    <p:extLst>
      <p:ext uri="{BB962C8B-B14F-4D97-AF65-F5344CB8AC3E}">
        <p14:creationId xmlns:p14="http://schemas.microsoft.com/office/powerpoint/2010/main" val="1415880728"/>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0"/>
                                        <p:tgtEl>
                                          <p:spTgt spid="4"/>
                                        </p:tgtEl>
                                      </p:cBhvr>
                                    </p:animEffect>
                                    <p:anim calcmode="lin" valueType="num">
                                      <p:cBhvr>
                                        <p:cTn id="15" dur="2000" fill="hold"/>
                                        <p:tgtEl>
                                          <p:spTgt spid="4"/>
                                        </p:tgtEl>
                                        <p:attrNameLst>
                                          <p:attrName>ppt_w</p:attrName>
                                        </p:attrNameLst>
                                      </p:cBhvr>
                                      <p:tavLst>
                                        <p:tav tm="0" fmla="#ppt_w*sin(2.5*pi*$)">
                                          <p:val>
                                            <p:fltVal val="0"/>
                                          </p:val>
                                        </p:tav>
                                        <p:tav tm="100000">
                                          <p:val>
                                            <p:fltVal val="1"/>
                                          </p:val>
                                        </p:tav>
                                      </p:tavLst>
                                    </p:anim>
                                    <p:anim calcmode="lin" valueType="num">
                                      <p:cBhvr>
                                        <p:cTn id="16"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206</TotalTime>
  <Words>733</Words>
  <Application>Microsoft Office PowerPoint</Application>
  <PresentationFormat>On-screen Show (4:3)</PresentationFormat>
  <Paragraphs>57</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 Cullen</dc:creator>
  <cp:lastModifiedBy>Edward Cullen</cp:lastModifiedBy>
  <cp:revision>19</cp:revision>
  <dcterms:created xsi:type="dcterms:W3CDTF">2011-03-17T14:06:59Z</dcterms:created>
  <dcterms:modified xsi:type="dcterms:W3CDTF">2011-03-18T15:44:45Z</dcterms:modified>
</cp:coreProperties>
</file>